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ebm" ContentType="video/webm"/>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73" r:id="rId3"/>
    <p:sldId id="257" r:id="rId4"/>
    <p:sldId id="258" r:id="rId5"/>
    <p:sldId id="260" r:id="rId6"/>
    <p:sldId id="261" r:id="rId7"/>
    <p:sldId id="277" r:id="rId8"/>
    <p:sldId id="276" r:id="rId9"/>
    <p:sldId id="262" r:id="rId10"/>
    <p:sldId id="264" r:id="rId11"/>
    <p:sldId id="265" r:id="rId12"/>
    <p:sldId id="266" r:id="rId13"/>
    <p:sldId id="267" r:id="rId14"/>
    <p:sldId id="263" r:id="rId15"/>
    <p:sldId id="271" r:id="rId16"/>
    <p:sldId id="268" r:id="rId17"/>
    <p:sldId id="278" r:id="rId18"/>
    <p:sldId id="275" r:id="rId19"/>
    <p:sldId id="279" r:id="rId20"/>
    <p:sldId id="270" r:id="rId21"/>
    <p:sldId id="28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EB6760-46F2-45FA-BFFB-D8E498CA8DEA}" v="2" dt="2024-04-20T08:56:51.257"/>
    <p1510:client id="{66D7BBD6-7C89-4995-96D3-4A9DFB0ADF74}" v="3190" dt="2024-04-20T09:54:35.3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4.png>
</file>

<file path=ppt/media/image5.png>
</file>

<file path=ppt/media/image6.png>
</file>

<file path=ppt/media/image7.png>
</file>

<file path=ppt/media/image8.svg>
</file>

<file path=ppt/media/image9.png>
</file>

<file path=ppt/media/media1.webm>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C43A76A3-ADC8-4477-8FC1-B9DD55D84908}" type="datetime1">
              <a:rPr lang="en-US" smtClean="0"/>
              <a:t>4/21/2024</a:t>
            </a:fld>
            <a:endParaRPr lang="en-US"/>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376997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D6762538-DC4D-4667-96E5-B3278DDF8B12}" type="datetime1">
              <a:rPr lang="en-US" smtClean="0"/>
              <a:t>4/21/2024</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790259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05880548-5C08-4BE3-B63E-F2BB63B0B00C}" type="datetime1">
              <a:rPr lang="en-US" smtClean="0"/>
              <a:t>4/21/2024</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464736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DE7F49BE-398D-479A-8A7E-5DDBCA61EDCB}" type="datetime1">
              <a:rPr lang="en-US" smtClean="0"/>
              <a:t>4/21/2024</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45587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77240" y="1709738"/>
            <a:ext cx="10570210" cy="2758895"/>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77240" y="4589463"/>
            <a:ext cx="1057021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CCD0C193-4974-4A1F-9C63-07D595E30D66}" type="datetime1">
              <a:rPr lang="en-US" smtClean="0"/>
              <a:t>4/21/2024</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72029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701AA87F-28D4-4BF0-B81F-877A89DFD5AC}" type="datetime1">
              <a:rPr lang="en-US" smtClean="0"/>
              <a:t>4/21/2024</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245000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1812"/>
            <a:ext cx="5220335"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825749"/>
            <a:ext cx="5220335"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1812"/>
            <a:ext cx="5183188"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825749"/>
            <a:ext cx="5183188"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A8A9F1F3-208B-49A3-B337-9C8ACEB3E0E1}" type="datetime1">
              <a:rPr lang="en-US" smtClean="0"/>
              <a:t>4/21/2024</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79005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a:xfrm>
            <a:off x="777240" y="365125"/>
            <a:ext cx="1065911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27AF6CA6-7293-4AA2-A0E0-A3BF4416E786}" type="datetime1">
              <a:rPr lang="en-US" smtClean="0"/>
              <a:t>4/21/2024</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167205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98D87016-7BCD-46FB-8EE3-AB6C369108B4}" type="datetime1">
              <a:rPr lang="en-US" smtClean="0"/>
              <a:t>4/21/2024</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878412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2501900"/>
          </a:xfrm>
        </p:spPr>
        <p:txBody>
          <a:bodyPr anchor="b">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3092450"/>
            <a:ext cx="3994785" cy="27765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A1547011-1FFC-4EF8-9A2E-53B4AD2ADBD4}" type="datetime1">
              <a:rPr lang="en-US" smtClean="0"/>
              <a:t>4/21/2024</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14691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77240" y="457200"/>
            <a:ext cx="3994785" cy="2505456"/>
          </a:xfrm>
        </p:spPr>
        <p:txBody>
          <a:bodyPr anchor="b"/>
          <a:lstStyle>
            <a:lvl1pPr>
              <a:defRPr sz="4000"/>
            </a:lvl1pPr>
          </a:lstStyle>
          <a:p>
            <a:r>
              <a:rPr lang="en-US"/>
              <a:t>Click to edit Master title style</a:t>
            </a:r>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77240" y="3081275"/>
            <a:ext cx="3994785" cy="277977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9562EB47-45B4-4EF5-A743-B4885DD2F060}" type="datetime1">
              <a:rPr lang="en-US" smtClean="0"/>
              <a:t>4/21/2024</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475403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99B5B3C5-A599-465B-B2B9-866E8B2087CE}"/>
              </a:ext>
            </a:extLst>
          </p:cNvPr>
          <p:cNvSpPr/>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5C84982-7DD0-43B1-8A2D-BFA4DF1B4E60}"/>
              </a:ext>
            </a:extLst>
          </p:cNvPr>
          <p:cNvSpPr/>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grpSp>
        <p:nvGrpSpPr>
          <p:cNvPr id="8" name="Decorative Circles">
            <a:extLst>
              <a:ext uri="{FF2B5EF4-FFF2-40B4-BE49-F238E27FC236}">
                <a16:creationId xmlns:a16="http://schemas.microsoft.com/office/drawing/2014/main" id="{1D912E1C-3BBA-42F0-A3EE-FEC382E7230A}"/>
              </a:ext>
            </a:extLst>
          </p:cNvPr>
          <p:cNvGrpSpPr/>
          <p:nvPr/>
        </p:nvGrpSpPr>
        <p:grpSpPr>
          <a:xfrm>
            <a:off x="-1" y="-1"/>
            <a:ext cx="12192001" cy="6858001"/>
            <a:chOff x="-1" y="-1"/>
            <a:chExt cx="12192001" cy="6858001"/>
          </a:xfrm>
        </p:grpSpPr>
        <p:sp>
          <p:nvSpPr>
            <p:cNvPr id="21" name="Oval 20">
              <a:extLst>
                <a:ext uri="{FF2B5EF4-FFF2-40B4-BE49-F238E27FC236}">
                  <a16:creationId xmlns:a16="http://schemas.microsoft.com/office/drawing/2014/main" id="{2FEEAC76-E273-46A8-8F8E-CE59860FE70D}"/>
                </a:ext>
              </a:extLst>
            </p:cNvPr>
            <p:cNvSpPr/>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594A0E-9400-45AD-A431-1DA1C0B28966}"/>
                </a:ext>
              </a:extLst>
            </p:cNvPr>
            <p:cNvSpPr/>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0916D6C-D32F-42B6-8512-CD5EDB8F2B9B}"/>
                </a:ext>
              </a:extLst>
            </p:cNvPr>
            <p:cNvSpPr/>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834846D-59C6-40F4-907C-F1A4689B58F1}"/>
                </a:ext>
              </a:extLst>
            </p:cNvPr>
            <p:cNvSpPr/>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5A257CDF-2E36-4DC7-8EE4-5CD8F8ECAC87}"/>
                </a:ext>
              </a:extLst>
            </p:cNvPr>
            <p:cNvSpPr/>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D5B26E0E-A115-4AE2-82D8-76BB93CC494F}"/>
                </a:ext>
              </a:extLst>
            </p:cNvPr>
            <p:cNvSpPr/>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55058DB-7E01-4E95-BF59-983AA1BBB38E}"/>
                </a:ext>
              </a:extLst>
            </p:cNvPr>
            <p:cNvSpPr/>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810F7E2-23F3-44D6-B09E-71E556536052}"/>
                </a:ext>
              </a:extLst>
            </p:cNvPr>
            <p:cNvSpPr/>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59D5C391-E1DB-410A-A78C-ED3BBDFF0758}"/>
                </a:ext>
              </a:extLst>
            </p:cNvPr>
            <p:cNvSpPr/>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77C4944D-9373-4283-BCAA-927A0316659E}"/>
                </a:ext>
              </a:extLst>
            </p:cNvPr>
            <p:cNvSpPr/>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6804C521-2D9F-4CE4-AFD3-D4F1551FEC6A}"/>
                </a:ext>
              </a:extLst>
            </p:cNvPr>
            <p:cNvSpPr/>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56" name="Freeform: Shape 55">
              <a:extLst>
                <a:ext uri="{FF2B5EF4-FFF2-40B4-BE49-F238E27FC236}">
                  <a16:creationId xmlns:a16="http://schemas.microsoft.com/office/drawing/2014/main" id="{755AC65C-13EF-4182-AA3C-62BE165CC033}"/>
                </a:ext>
              </a:extLst>
            </p:cNvPr>
            <p:cNvSpPr/>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58" name="Freeform: Shape 57">
              <a:extLst>
                <a:ext uri="{FF2B5EF4-FFF2-40B4-BE49-F238E27FC236}">
                  <a16:creationId xmlns:a16="http://schemas.microsoft.com/office/drawing/2014/main" id="{E40DA8D2-FA4B-4282-9D44-48C27B63A153}"/>
                </a:ext>
              </a:extLst>
            </p:cNvPr>
            <p:cNvSpPr/>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sp>
          <p:nvSpPr>
            <p:cNvPr id="10" name="Oval 9">
              <a:extLst>
                <a:ext uri="{FF2B5EF4-FFF2-40B4-BE49-F238E27FC236}">
                  <a16:creationId xmlns:a16="http://schemas.microsoft.com/office/drawing/2014/main" id="{99065014-CB18-414D-A527-31ECC45700AB}"/>
                </a:ext>
              </a:extLst>
            </p:cNvPr>
            <p:cNvSpPr/>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8F39E27A-56C1-4328-8DF1-2DA147C78483}"/>
                </a:ext>
              </a:extLst>
            </p:cNvPr>
            <p:cNvSpPr/>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schemeClr val="bg1"/>
                </a:solidFill>
                <a:latin typeface="+mj-lt"/>
              </a:endParaRPr>
            </a:p>
          </p:txBody>
        </p:sp>
      </p:gr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0" y="6488268"/>
            <a:ext cx="2743200" cy="233209"/>
          </a:xfrm>
          <a:prstGeom prst="rect">
            <a:avLst/>
          </a:prstGeom>
        </p:spPr>
        <p:txBody>
          <a:bodyPr vert="horz" lIns="91440" tIns="45720" rIns="91440" bIns="45720" rtlCol="0" anchor="ctr"/>
          <a:lstStyle>
            <a:lvl1pPr algn="l">
              <a:defRPr sz="1000">
                <a:solidFill>
                  <a:schemeClr val="tx1">
                    <a:tint val="75000"/>
                  </a:schemeClr>
                </a:solidFill>
              </a:defRPr>
            </a:lvl1pPr>
          </a:lstStyle>
          <a:p>
            <a:fld id="{4A8D24A4-5FEC-4062-8995-EB21925B3B40}" type="datetime1">
              <a:rPr lang="en-US" smtClean="0"/>
              <a:t>4/21/2024</a:t>
            </a:fld>
            <a:endParaRPr lang="en-US" sz="100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sz="1000"/>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93150" y="6488268"/>
            <a:ext cx="2743200" cy="233209"/>
          </a:xfrm>
          <a:prstGeom prst="rect">
            <a:avLst/>
          </a:prstGeom>
        </p:spPr>
        <p:txBody>
          <a:bodyPr vert="horz" lIns="91440" tIns="45720" rIns="91440" bIns="45720" rtlCol="0" anchor="ctr"/>
          <a:lstStyle>
            <a:lvl1pPr algn="r">
              <a:defRPr sz="1000">
                <a:solidFill>
                  <a:schemeClr val="tx1">
                    <a:tint val="75000"/>
                  </a:schemeClr>
                </a:solidFill>
              </a:defRPr>
            </a:lvl1pPr>
          </a:lstStyle>
          <a:p>
            <a:fld id="{35747434-7036-48DB-A148-6B3D8EE75CDA}" type="slidenum">
              <a:rPr lang="en-US" smtClean="0"/>
              <a:pPr/>
              <a:t>‹#›</a:t>
            </a:fld>
            <a:endParaRPr lang="en-US" sz="1000"/>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0" y="365125"/>
            <a:ext cx="1065911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0" y="1825625"/>
            <a:ext cx="1065911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76809124"/>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algn="l" defTabSz="914400"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tx2">
            <a:lumMod val="75000"/>
            <a:lumOff val="25000"/>
          </a:schemeClr>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webm"/><Relationship Id="rId1" Type="http://schemas.microsoft.com/office/2007/relationships/media" Target="../media/media1.webm"/><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en.wikipedia.org/wiki/Special:BookSources/978-0-201-65702-9" TargetMode="External"/><Relationship Id="rId2" Type="http://schemas.openxmlformats.org/officeDocument/2006/relationships/hyperlink" Target="https://en.wikipedia.org/wiki/ISBN_(identifier)" TargetMode="External"/><Relationship Id="rId1" Type="http://schemas.openxmlformats.org/officeDocument/2006/relationships/slideLayout" Target="../slideLayouts/slideLayout4.xml"/><Relationship Id="rId6" Type="http://schemas.openxmlformats.org/officeDocument/2006/relationships/hyperlink" Target="https://link.springer.com/article/10.1007/s11071-022-07623-z" TargetMode="External"/><Relationship Id="rId5" Type="http://schemas.openxmlformats.org/officeDocument/2006/relationships/hyperlink" Target="https://jfuchs.hotell.kau.se/kurs/amek/prst/11_hehe.pdf" TargetMode="External"/><Relationship Id="rId4" Type="http://schemas.openxmlformats.org/officeDocument/2006/relationships/hyperlink" Target="https://global.oup.com/academic/product/introduction-to-modern-dynamics-9780198844631?cc=in&amp;lang=en&amp;"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733E0473-C315-42D8-A82A-A2FE49DC67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D23A251-68F2-43E5-812B-4BBAE1AF5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pic>
        <p:nvPicPr>
          <p:cNvPr id="24" name="Picture 23" descr="Red threads and scribbles">
            <a:extLst>
              <a:ext uri="{FF2B5EF4-FFF2-40B4-BE49-F238E27FC236}">
                <a16:creationId xmlns:a16="http://schemas.microsoft.com/office/drawing/2014/main" id="{4F0757CA-EF60-C14D-84A3-7456587F6720}"/>
              </a:ext>
            </a:extLst>
          </p:cNvPr>
          <p:cNvPicPr>
            <a:picLocks noChangeAspect="1"/>
          </p:cNvPicPr>
          <p:nvPr/>
        </p:nvPicPr>
        <p:blipFill rotWithShape="1">
          <a:blip r:embed="rId2">
            <a:alphaModFix amt="40000"/>
          </a:blip>
          <a:srcRect t="10692" r="-1" b="-1"/>
          <a:stretch/>
        </p:blipFill>
        <p:spPr>
          <a:xfrm>
            <a:off x="1525" y="10"/>
            <a:ext cx="12188951" cy="6857990"/>
          </a:xfrm>
          <a:prstGeom prst="rect">
            <a:avLst/>
          </a:prstGeom>
        </p:spPr>
      </p:pic>
      <p:grpSp>
        <p:nvGrpSpPr>
          <p:cNvPr id="13" name="decorative circle">
            <a:extLst>
              <a:ext uri="{FF2B5EF4-FFF2-40B4-BE49-F238E27FC236}">
                <a16:creationId xmlns:a16="http://schemas.microsoft.com/office/drawing/2014/main" id="{0350AF23-2606-421F-AB7B-23D9B48F3E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4102" y="236341"/>
            <a:ext cx="11340713" cy="5464029"/>
            <a:chOff x="314102" y="236341"/>
            <a:chExt cx="11340713" cy="5464029"/>
          </a:xfrm>
        </p:grpSpPr>
        <p:sp>
          <p:nvSpPr>
            <p:cNvPr id="14" name="Oval 13">
              <a:extLst>
                <a:ext uri="{FF2B5EF4-FFF2-40B4-BE49-F238E27FC236}">
                  <a16:creationId xmlns:a16="http://schemas.microsoft.com/office/drawing/2014/main" id="{526A544A-3C76-4502-A741-F4DB0E2CD2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448" y="3803994"/>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017B8593-D171-47B5-8D1A-E34E7B138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4102" y="3044381"/>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1FEF60D4-64F6-450F-B86D-383EEA1C8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88374" y="386135"/>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97D4A7C-B520-46CB-9A94-711F53997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65714" y="236341"/>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B7B976F-E84B-4936-90D7-C8298A5E7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1535" y="2516671"/>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C91FFEC-59DF-4D22-A925-F51520769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30142" y="458803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8931E95-0847-47E4-8AEC-312312A032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02046" y="5394590"/>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C094915-EF93-49A0-9B90-C44FB9B50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08287" y="5160714"/>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02814D06-C254-D116-0384-88527EB948BF}"/>
              </a:ext>
            </a:extLst>
          </p:cNvPr>
          <p:cNvSpPr>
            <a:spLocks noGrp="1"/>
          </p:cNvSpPr>
          <p:nvPr>
            <p:ph type="ctrTitle"/>
          </p:nvPr>
        </p:nvSpPr>
        <p:spPr>
          <a:xfrm>
            <a:off x="2562606" y="1122363"/>
            <a:ext cx="7063739" cy="2387600"/>
          </a:xfrm>
        </p:spPr>
        <p:txBody>
          <a:bodyPr>
            <a:normAutofit/>
          </a:bodyPr>
          <a:lstStyle/>
          <a:p>
            <a:r>
              <a:rPr lang="en-IN">
                <a:solidFill>
                  <a:srgbClr val="FFFFFF"/>
                </a:solidFill>
              </a:rPr>
              <a:t>Chaos in the </a:t>
            </a:r>
            <a:r>
              <a:rPr lang="en-IN" err="1">
                <a:solidFill>
                  <a:srgbClr val="FFFFFF"/>
                </a:solidFill>
              </a:rPr>
              <a:t>Henon</a:t>
            </a:r>
            <a:r>
              <a:rPr lang="en-IN">
                <a:solidFill>
                  <a:srgbClr val="FFFFFF"/>
                </a:solidFill>
              </a:rPr>
              <a:t> </a:t>
            </a:r>
            <a:r>
              <a:rPr lang="en-IN" err="1">
                <a:solidFill>
                  <a:srgbClr val="FFFFFF"/>
                </a:solidFill>
              </a:rPr>
              <a:t>Heiles</a:t>
            </a:r>
            <a:r>
              <a:rPr lang="en-IN">
                <a:solidFill>
                  <a:srgbClr val="FFFFFF"/>
                </a:solidFill>
              </a:rPr>
              <a:t> System</a:t>
            </a:r>
          </a:p>
        </p:txBody>
      </p:sp>
      <p:sp>
        <p:nvSpPr>
          <p:cNvPr id="3" name="Subtitle 2">
            <a:extLst>
              <a:ext uri="{FF2B5EF4-FFF2-40B4-BE49-F238E27FC236}">
                <a16:creationId xmlns:a16="http://schemas.microsoft.com/office/drawing/2014/main" id="{79D8AD34-6F23-57FA-348C-0D3483B02BF4}"/>
              </a:ext>
            </a:extLst>
          </p:cNvPr>
          <p:cNvSpPr>
            <a:spLocks noGrp="1"/>
          </p:cNvSpPr>
          <p:nvPr>
            <p:ph type="subTitle" idx="1"/>
          </p:nvPr>
        </p:nvSpPr>
        <p:spPr>
          <a:xfrm>
            <a:off x="2562606" y="3602038"/>
            <a:ext cx="7063739" cy="1655762"/>
          </a:xfrm>
        </p:spPr>
        <p:txBody>
          <a:bodyPr>
            <a:normAutofit/>
          </a:bodyPr>
          <a:lstStyle/>
          <a:p>
            <a:r>
              <a:rPr lang="en-IN">
                <a:solidFill>
                  <a:srgbClr val="FFFFFF"/>
                </a:solidFill>
              </a:rPr>
              <a:t>Hitesh </a:t>
            </a:r>
            <a:r>
              <a:rPr lang="en-IN" err="1">
                <a:solidFill>
                  <a:srgbClr val="FFFFFF"/>
                </a:solidFill>
              </a:rPr>
              <a:t>Devalapelli</a:t>
            </a:r>
            <a:r>
              <a:rPr lang="en-IN">
                <a:solidFill>
                  <a:srgbClr val="FFFFFF"/>
                </a:solidFill>
              </a:rPr>
              <a:t>, K Shreya Rao, Sasi Mitra </a:t>
            </a:r>
            <a:r>
              <a:rPr lang="en-IN" err="1">
                <a:solidFill>
                  <a:srgbClr val="FFFFFF"/>
                </a:solidFill>
              </a:rPr>
              <a:t>Behara</a:t>
            </a:r>
            <a:r>
              <a:rPr lang="en-IN">
                <a:solidFill>
                  <a:srgbClr val="FFFFFF"/>
                </a:solidFill>
              </a:rPr>
              <a:t>, SGM Rasheed</a:t>
            </a:r>
          </a:p>
        </p:txBody>
      </p:sp>
    </p:spTree>
    <p:extLst>
      <p:ext uri="{BB962C8B-B14F-4D97-AF65-F5344CB8AC3E}">
        <p14:creationId xmlns:p14="http://schemas.microsoft.com/office/powerpoint/2010/main" val="652999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00C36-8313-C6BD-BFA2-D3877A225288}"/>
              </a:ext>
            </a:extLst>
          </p:cNvPr>
          <p:cNvSpPr>
            <a:spLocks noGrp="1"/>
          </p:cNvSpPr>
          <p:nvPr>
            <p:ph type="title"/>
          </p:nvPr>
        </p:nvSpPr>
        <p:spPr/>
        <p:txBody>
          <a:bodyPr/>
          <a:lstStyle/>
          <a:p>
            <a:r>
              <a:rPr lang="en-US"/>
              <a:t>KAM Theorem</a:t>
            </a:r>
          </a:p>
        </p:txBody>
      </p:sp>
      <p:sp>
        <p:nvSpPr>
          <p:cNvPr id="5" name="Content Placeholder 3">
            <a:extLst>
              <a:ext uri="{FF2B5EF4-FFF2-40B4-BE49-F238E27FC236}">
                <a16:creationId xmlns:a16="http://schemas.microsoft.com/office/drawing/2014/main" id="{E07BF2C2-A203-A0DF-10EF-CAF87B5845F7}"/>
              </a:ext>
            </a:extLst>
          </p:cNvPr>
          <p:cNvSpPr>
            <a:spLocks noGrp="1"/>
          </p:cNvSpPr>
          <p:nvPr>
            <p:ph sz="half" idx="1"/>
          </p:nvPr>
        </p:nvSpPr>
        <p:spPr>
          <a:xfrm>
            <a:off x="495070" y="1976453"/>
            <a:ext cx="10543717" cy="4516421"/>
          </a:xfrm>
        </p:spPr>
        <p:txBody>
          <a:bodyPr>
            <a:normAutofit/>
          </a:bodyPr>
          <a:lstStyle/>
          <a:p>
            <a:r>
              <a:rPr lang="en-US"/>
              <a:t>The KAM (Kolmogorov-Arnold-Moser) theorem is a fundamental result in the study of dynamical systems, particularly in classical mechanics and nonlinear dynamics. It deals with the persistence of invariant tori in Hamiltonian systems under small perturbations. These invariant tori correspond to regular, non-chaotic motion of particles in phase space.</a:t>
            </a:r>
          </a:p>
          <a:p>
            <a:endParaRPr lang="en-US"/>
          </a:p>
          <a:p>
            <a:r>
              <a:rPr lang="en-US"/>
              <a:t>The theorem states that for a certain class of Hamiltonian systems with nearly integrable dynamics (i.e., systems close to integrable ones), invariant tori survive under small perturbations. This means that these tori still exist even when the system is perturbed slightly, and the dynamics near them remain regular.</a:t>
            </a:r>
          </a:p>
          <a:p>
            <a:endParaRPr lang="en-US"/>
          </a:p>
          <a:p>
            <a:r>
              <a:rPr lang="en-US"/>
              <a:t>The theorem has been applied to celestial mechanics, particularly in studying the long-term stability of planetary orbits. By considering the solar system as a Hamiltonian system with multiple interacting bodies, researchers have utilized the KAM theorem to investigate the persistence of stable orbits over millions of years despite perturbations from other celestial bodies</a:t>
            </a:r>
          </a:p>
        </p:txBody>
      </p:sp>
    </p:spTree>
    <p:extLst>
      <p:ext uri="{BB962C8B-B14F-4D97-AF65-F5344CB8AC3E}">
        <p14:creationId xmlns:p14="http://schemas.microsoft.com/office/powerpoint/2010/main" val="10948219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99129-63F9-AA4D-3D27-0F5A794C96E2}"/>
              </a:ext>
            </a:extLst>
          </p:cNvPr>
          <p:cNvSpPr>
            <a:spLocks noGrp="1"/>
          </p:cNvSpPr>
          <p:nvPr>
            <p:ph type="title"/>
          </p:nvPr>
        </p:nvSpPr>
        <p:spPr/>
        <p:txBody>
          <a:bodyPr>
            <a:normAutofit fontScale="90000"/>
          </a:bodyPr>
          <a:lstStyle/>
          <a:p>
            <a:r>
              <a:rPr lang="en-US"/>
              <a:t>Relation between KAM Theorem and Henon-Helies</a:t>
            </a:r>
          </a:p>
        </p:txBody>
      </p:sp>
      <p:sp>
        <p:nvSpPr>
          <p:cNvPr id="3" name="Content Placeholder 2">
            <a:extLst>
              <a:ext uri="{FF2B5EF4-FFF2-40B4-BE49-F238E27FC236}">
                <a16:creationId xmlns:a16="http://schemas.microsoft.com/office/drawing/2014/main" id="{E33BFF79-8FEF-5F4E-0EC2-E0862CF1FB03}"/>
              </a:ext>
            </a:extLst>
          </p:cNvPr>
          <p:cNvSpPr>
            <a:spLocks noGrp="1"/>
          </p:cNvSpPr>
          <p:nvPr>
            <p:ph sz="half" idx="1"/>
          </p:nvPr>
        </p:nvSpPr>
        <p:spPr>
          <a:xfrm>
            <a:off x="550997" y="2381807"/>
            <a:ext cx="10450084" cy="4216956"/>
          </a:xfrm>
        </p:spPr>
        <p:txBody>
          <a:bodyPr>
            <a:normAutofit/>
          </a:bodyPr>
          <a:lstStyle/>
          <a:p>
            <a:r>
              <a:rPr lang="en-US"/>
              <a:t>The </a:t>
            </a:r>
            <a:r>
              <a:rPr lang="en-US" err="1"/>
              <a:t>Hénon-Heiles</a:t>
            </a:r>
            <a:r>
              <a:rPr lang="en-US"/>
              <a:t> system is a specific example of a dynamical system to which the KAM theorem has been applied. It describes the motion of a particle in a two-dimensional potential field and has been extensively studied as a model for celestial mechanics and other physical systems.</a:t>
            </a:r>
          </a:p>
          <a:p>
            <a:endParaRPr lang="en-US"/>
          </a:p>
          <a:p>
            <a:r>
              <a:rPr lang="en-US"/>
              <a:t>The </a:t>
            </a:r>
            <a:r>
              <a:rPr lang="en-US" err="1"/>
              <a:t>Hénon-Heiles</a:t>
            </a:r>
            <a:r>
              <a:rPr lang="en-US"/>
              <a:t> system is interesting because it exhibits regular and chaotic behavior depending on its parameters. The KAM theorem helps in understanding the transition from regular to chaotic behavior in such systems. By analyzing the system's Hamiltonian and the perturbations applied to it, one can determine the conditions under which invariant tori persist and when chaotic behavior emerges.</a:t>
            </a:r>
          </a:p>
          <a:p>
            <a:endParaRPr lang="en-US"/>
          </a:p>
          <a:p>
            <a:endParaRPr lang="en-US"/>
          </a:p>
          <a:p>
            <a:endParaRPr lang="en-US"/>
          </a:p>
          <a:p>
            <a:endParaRPr lang="en-US"/>
          </a:p>
        </p:txBody>
      </p:sp>
    </p:spTree>
    <p:extLst>
      <p:ext uri="{BB962C8B-B14F-4D97-AF65-F5344CB8AC3E}">
        <p14:creationId xmlns:p14="http://schemas.microsoft.com/office/powerpoint/2010/main" val="1028623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7A384-E7A8-58F4-8B93-D166BB6AB334}"/>
              </a:ext>
            </a:extLst>
          </p:cNvPr>
          <p:cNvSpPr>
            <a:spLocks noGrp="1"/>
          </p:cNvSpPr>
          <p:nvPr>
            <p:ph type="title"/>
          </p:nvPr>
        </p:nvSpPr>
        <p:spPr/>
        <p:txBody>
          <a:bodyPr/>
          <a:lstStyle/>
          <a:p>
            <a:r>
              <a:rPr lang="en-US"/>
              <a:t>Construction of Poincare maps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FA0D7A5-CC88-7EBE-6DF1-BDC1F21E8707}"/>
                  </a:ext>
                </a:extLst>
              </p:cNvPr>
              <p:cNvSpPr>
                <a:spLocks noGrp="1"/>
              </p:cNvSpPr>
              <p:nvPr>
                <p:ph sz="half" idx="1"/>
              </p:nvPr>
            </p:nvSpPr>
            <p:spPr>
              <a:xfrm>
                <a:off x="777240" y="1825625"/>
                <a:ext cx="10450084" cy="4791991"/>
              </a:xfrm>
            </p:spPr>
            <p:txBody>
              <a:bodyPr vert="horz" lIns="91440" tIns="45720" rIns="91440" bIns="45720" rtlCol="0" anchor="t">
                <a:normAutofit fontScale="85000" lnSpcReduction="10000"/>
              </a:bodyPr>
              <a:lstStyle/>
              <a:p>
                <a:pPr marL="0" indent="0">
                  <a:buNone/>
                </a:pPr>
                <a:endParaRPr lang="en-US"/>
              </a:p>
              <a:p>
                <a:pPr marL="0" indent="0">
                  <a:lnSpc>
                    <a:spcPct val="107000"/>
                  </a:lnSpc>
                  <a:spcAft>
                    <a:spcPts val="800"/>
                  </a:spcAft>
                  <a:buNone/>
                </a:pPr>
                <a:r>
                  <a:rPr lang="en-IN" sz="1800" kern="100">
                    <a:effectLst/>
                    <a:latin typeface="Calibri" panose="020F0502020204030204" pitchFamily="34" charset="0"/>
                    <a:ea typeface="Calibri" panose="020F0502020204030204" pitchFamily="34" charset="0"/>
                    <a:cs typeface="Times New Roman" panose="02020603050405020304" pitchFamily="18" charset="0"/>
                  </a:rPr>
                  <a:t>To construct a </a:t>
                </a:r>
                <a:r>
                  <a:rPr lang="en-IN" sz="1800" kern="100" err="1">
                    <a:effectLst/>
                    <a:latin typeface="Calibri" panose="020F0502020204030204" pitchFamily="34" charset="0"/>
                    <a:ea typeface="Calibri" panose="020F0502020204030204" pitchFamily="34" charset="0"/>
                    <a:cs typeface="Times New Roman" panose="02020603050405020304" pitchFamily="18" charset="0"/>
                  </a:rPr>
                  <a:t>Poincaré</a:t>
                </a:r>
                <a:r>
                  <a:rPr lang="en-IN" sz="1800" kern="100">
                    <a:effectLst/>
                    <a:latin typeface="Calibri" panose="020F0502020204030204" pitchFamily="34" charset="0"/>
                    <a:ea typeface="Calibri" panose="020F0502020204030204" pitchFamily="34" charset="0"/>
                    <a:cs typeface="Times New Roman" panose="02020603050405020304" pitchFamily="18" charset="0"/>
                  </a:rPr>
                  <a:t> map, we need to follow these steps:</a:t>
                </a:r>
              </a:p>
              <a:p>
                <a:pPr lvl="0">
                  <a:lnSpc>
                    <a:spcPct val="107000"/>
                  </a:lnSpc>
                  <a:spcAft>
                    <a:spcPts val="800"/>
                  </a:spcAft>
                  <a:buFont typeface="Wingdings" panose="05000000000000000000" pitchFamily="2" charset="2"/>
                  <a:buChar char="§"/>
                </a:pPr>
                <a:r>
                  <a:rPr lang="en-IN" sz="1800" kern="100">
                    <a:effectLst/>
                    <a:latin typeface="Calibri" panose="020F0502020204030204" pitchFamily="34" charset="0"/>
                    <a:ea typeface="Calibri" panose="020F0502020204030204" pitchFamily="34" charset="0"/>
                    <a:cs typeface="Times New Roman" panose="02020603050405020304" pitchFamily="18" charset="0"/>
                  </a:rPr>
                  <a:t>Numerically integrate the equations of motion: We can use numerical methods (e.g., Runge- </a:t>
                </a:r>
                <a:r>
                  <a:rPr lang="en-IN" sz="1800" kern="100" err="1">
                    <a:effectLst/>
                    <a:latin typeface="Calibri" panose="020F0502020204030204" pitchFamily="34" charset="0"/>
                    <a:ea typeface="Calibri" panose="020F0502020204030204" pitchFamily="34" charset="0"/>
                    <a:cs typeface="Times New Roman" panose="02020603050405020304" pitchFamily="18" charset="0"/>
                  </a:rPr>
                  <a:t>Kutta</a:t>
                </a:r>
                <a:r>
                  <a:rPr lang="en-IN" sz="1800" kern="100">
                    <a:effectLst/>
                    <a:latin typeface="Calibri" panose="020F0502020204030204" pitchFamily="34" charset="0"/>
                    <a:ea typeface="Calibri" panose="020F0502020204030204" pitchFamily="34" charset="0"/>
                    <a:cs typeface="Times New Roman" panose="02020603050405020304" pitchFamily="18" charset="0"/>
                  </a:rPr>
                  <a:t> methods) to integrate the equations of motion for the </a:t>
                </a:r>
                <a:r>
                  <a:rPr lang="en-IN" sz="1800" kern="100" err="1">
                    <a:effectLst/>
                    <a:latin typeface="Calibri" panose="020F0502020204030204" pitchFamily="34" charset="0"/>
                    <a:ea typeface="Calibri" panose="020F0502020204030204" pitchFamily="34" charset="0"/>
                    <a:cs typeface="Times New Roman" panose="02020603050405020304" pitchFamily="18" charset="0"/>
                  </a:rPr>
                  <a:t>Hénon</a:t>
                </a:r>
                <a:r>
                  <a:rPr lang="en-IN" sz="1800" kern="100">
                    <a:effectLst/>
                    <a:latin typeface="Calibri" panose="020F0502020204030204" pitchFamily="34" charset="0"/>
                    <a:ea typeface="Calibri" panose="020F0502020204030204" pitchFamily="34" charset="0"/>
                    <a:cs typeface="Times New Roman" panose="02020603050405020304" pitchFamily="18" charset="0"/>
                  </a:rPr>
                  <a:t>- </a:t>
                </a:r>
                <a:r>
                  <a:rPr lang="en-IN" sz="1800" kern="100" err="1">
                    <a:effectLst/>
                    <a:latin typeface="Calibri" panose="020F0502020204030204" pitchFamily="34" charset="0"/>
                    <a:ea typeface="Calibri" panose="020F0502020204030204" pitchFamily="34" charset="0"/>
                    <a:cs typeface="Times New Roman" panose="02020603050405020304" pitchFamily="18" charset="0"/>
                  </a:rPr>
                  <a:t>Heiles</a:t>
                </a:r>
                <a:r>
                  <a:rPr lang="en-IN" sz="1800" kern="100">
                    <a:effectLst/>
                    <a:latin typeface="Calibri" panose="020F0502020204030204" pitchFamily="34" charset="0"/>
                    <a:ea typeface="Calibri" panose="020F0502020204030204" pitchFamily="34" charset="0"/>
                    <a:cs typeface="Times New Roman" panose="02020603050405020304" pitchFamily="18" charset="0"/>
                  </a:rPr>
                  <a:t> system. This will give us the trajectory of the particle in the x-y phase space.</a:t>
                </a:r>
              </a:p>
              <a:p>
                <a:pPr marL="342900" lvl="0" indent="-342900">
                  <a:lnSpc>
                    <a:spcPct val="107000"/>
                  </a:lnSpc>
                  <a:buFont typeface="Wingdings" panose="05000000000000000000" pitchFamily="2" charset="2"/>
                  <a:buChar char="§"/>
                </a:pPr>
                <a:r>
                  <a:rPr lang="en-IN" sz="1800" kern="100">
                    <a:effectLst/>
                    <a:latin typeface="Calibri" panose="020F0502020204030204" pitchFamily="34" charset="0"/>
                    <a:ea typeface="Calibri" panose="020F0502020204030204" pitchFamily="34" charset="0"/>
                    <a:cs typeface="Times New Roman" panose="02020603050405020304" pitchFamily="18" charset="0"/>
                  </a:rPr>
                  <a:t>Select a </a:t>
                </a:r>
                <a:r>
                  <a:rPr lang="en-IN" sz="1800" kern="100" err="1">
                    <a:effectLst/>
                    <a:latin typeface="Calibri" panose="020F0502020204030204" pitchFamily="34" charset="0"/>
                    <a:ea typeface="Calibri" panose="020F0502020204030204" pitchFamily="34" charset="0"/>
                    <a:cs typeface="Times New Roman" panose="02020603050405020304" pitchFamily="18" charset="0"/>
                  </a:rPr>
                  <a:t>Poincaré</a:t>
                </a:r>
                <a:r>
                  <a:rPr lang="en-IN" sz="1800" kern="100">
                    <a:effectLst/>
                    <a:latin typeface="Calibri" panose="020F0502020204030204" pitchFamily="34" charset="0"/>
                    <a:ea typeface="Calibri" panose="020F0502020204030204" pitchFamily="34" charset="0"/>
                    <a:cs typeface="Times New Roman" panose="02020603050405020304" pitchFamily="18" charset="0"/>
                  </a:rPr>
                  <a:t> section: A </a:t>
                </a:r>
                <a:r>
                  <a:rPr lang="en-IN" sz="1800" kern="100" err="1">
                    <a:effectLst/>
                    <a:latin typeface="Calibri" panose="020F0502020204030204" pitchFamily="34" charset="0"/>
                    <a:ea typeface="Calibri" panose="020F0502020204030204" pitchFamily="34" charset="0"/>
                    <a:cs typeface="Times New Roman" panose="02020603050405020304" pitchFamily="18" charset="0"/>
                  </a:rPr>
                  <a:t>Poincaré</a:t>
                </a:r>
                <a:r>
                  <a:rPr lang="en-IN" sz="1800" kern="100">
                    <a:effectLst/>
                    <a:latin typeface="Calibri" panose="020F0502020204030204" pitchFamily="34" charset="0"/>
                    <a:ea typeface="Calibri" panose="020F0502020204030204" pitchFamily="34" charset="0"/>
                    <a:cs typeface="Times New Roman" panose="02020603050405020304" pitchFamily="18" charset="0"/>
                  </a:rPr>
                  <a:t> section is a lower-dimensional surface in phase space that intersects the trajectory of the system at regular intervals. We need to choose a surface where one coordinate (in this case, x) is fixed. Since we want to construct the map at x= 0, we will choose the x=0 plane as our Poincare section.</a:t>
                </a:r>
              </a:p>
              <a:p>
                <a:pPr marL="342900" lvl="0" indent="-342900">
                  <a:lnSpc>
                    <a:spcPct val="107000"/>
                  </a:lnSpc>
                  <a:buFont typeface="Wingdings" panose="05000000000000000000" pitchFamily="2" charset="2"/>
                  <a:buChar char="§"/>
                </a:pPr>
                <a:r>
                  <a:rPr lang="en-IN" sz="1800" kern="100">
                    <a:effectLst/>
                    <a:latin typeface="Calibri" panose="020F0502020204030204" pitchFamily="34" charset="0"/>
                    <a:ea typeface="Calibri" panose="020F0502020204030204" pitchFamily="34" charset="0"/>
                    <a:cs typeface="Times New Roman" panose="02020603050405020304" pitchFamily="18" charset="0"/>
                  </a:rPr>
                  <a:t>Record crossings: Numerically integrate the equations of motion and record the values </a:t>
                </a:r>
                <a:r>
                  <a:rPr lang="en-IN" sz="1600" kern="100">
                    <a:latin typeface="Calibri" panose="020F0502020204030204" pitchFamily="34" charset="0"/>
                    <a:ea typeface="Calibri" panose="020F0502020204030204" pitchFamily="34" charset="0"/>
                    <a:cs typeface="Times New Roman" panose="02020603050405020304" pitchFamily="18" charset="0"/>
                  </a:rPr>
                  <a:t>of     </a:t>
                </a:r>
                <a:r>
                  <a:rPr lang="en-IN" sz="1800" kern="100">
                    <a:effectLst/>
                    <a:latin typeface="Calibri" panose="020F0502020204030204" pitchFamily="34" charset="0"/>
                    <a:ea typeface="Calibri" panose="020F0502020204030204" pitchFamily="34" charset="0"/>
                    <a:cs typeface="Times New Roman" panose="02020603050405020304" pitchFamily="18" charset="0"/>
                  </a:rPr>
                  <a:t>  y and </a:t>
                </a:r>
                <a14:m>
                  <m:oMath xmlns:m="http://schemas.openxmlformats.org/officeDocument/2006/math">
                    <m:acc>
                      <m:accPr>
                        <m:chr m:val="̇"/>
                        <m:ctrlPr>
                          <a:rPr lang="en-IN" sz="1800" b="0" i="1" kern="100" smtClean="0">
                            <a:effectLst/>
                            <a:latin typeface="Cambria Math" panose="02040503050406030204" pitchFamily="18" charset="0"/>
                            <a:ea typeface="+mn-lt"/>
                            <a:cs typeface="+mn-lt"/>
                          </a:rPr>
                        </m:ctrlPr>
                      </m:accPr>
                      <m:e>
                        <m:r>
                          <a:rPr lang="en-IN" sz="1800" b="0" i="1" kern="100" smtClean="0">
                            <a:effectLst/>
                            <a:latin typeface="Cambria Math" panose="02040503050406030204" pitchFamily="18" charset="0"/>
                            <a:ea typeface="+mn-lt"/>
                            <a:cs typeface="+mn-lt"/>
                          </a:rPr>
                          <m:t>𝑦</m:t>
                        </m:r>
                      </m:e>
                    </m:acc>
                    <m:r>
                      <a:rPr lang="en-IN" sz="1600" b="0" i="1" smtClean="0">
                        <a:latin typeface="Cambria Math" panose="02040503050406030204" pitchFamily="18" charset="0"/>
                        <a:ea typeface="+mn-lt"/>
                        <a:cs typeface="+mn-lt"/>
                      </a:rPr>
                      <m:t> </m:t>
                    </m:r>
                  </m:oMath>
                </a14:m>
                <a:r>
                  <a:rPr lang="en-IN" sz="1800" kern="100">
                    <a:effectLst/>
                    <a:latin typeface="Calibri" panose="020F0502020204030204" pitchFamily="34" charset="0"/>
                    <a:ea typeface="Calibri" panose="020F0502020204030204" pitchFamily="34" charset="0"/>
                    <a:cs typeface="Times New Roman" panose="02020603050405020304" pitchFamily="18" charset="0"/>
                  </a:rPr>
                  <a:t>every time the trajectory crosses the x=0 plane with a positive x-direction velocity (i.e., from negative to positive x).</a:t>
                </a:r>
              </a:p>
              <a:p>
                <a:pPr marL="285750" lvl="0" indent="-285750">
                  <a:lnSpc>
                    <a:spcPct val="107000"/>
                  </a:lnSpc>
                  <a:spcAft>
                    <a:spcPts val="800"/>
                  </a:spcAft>
                  <a:buFont typeface="Wingdings" panose="05000000000000000000" pitchFamily="2" charset="2"/>
                  <a:buChar char="§"/>
                </a:pPr>
                <a:r>
                  <a:rPr lang="en-IN" sz="1800" kern="100">
                    <a:effectLst/>
                    <a:latin typeface="Calibri" panose="020F0502020204030204" pitchFamily="34" charset="0"/>
                    <a:ea typeface="Calibri" panose="020F0502020204030204" pitchFamily="34" charset="0"/>
                    <a:cs typeface="Times New Roman" panose="02020603050405020304" pitchFamily="18" charset="0"/>
                  </a:rPr>
                  <a:t>Plot the </a:t>
                </a:r>
                <a:r>
                  <a:rPr lang="en-IN" sz="1800" kern="100" err="1">
                    <a:effectLst/>
                    <a:latin typeface="Calibri" panose="020F0502020204030204" pitchFamily="34" charset="0"/>
                    <a:ea typeface="Calibri" panose="020F0502020204030204" pitchFamily="34" charset="0"/>
                    <a:cs typeface="Times New Roman" panose="02020603050405020304" pitchFamily="18" charset="0"/>
                  </a:rPr>
                  <a:t>Poincaré</a:t>
                </a:r>
                <a:r>
                  <a:rPr lang="en-IN" sz="1800" kern="100">
                    <a:effectLst/>
                    <a:latin typeface="Calibri" panose="020F0502020204030204" pitchFamily="34" charset="0"/>
                    <a:ea typeface="Calibri" panose="020F0502020204030204" pitchFamily="34" charset="0"/>
                    <a:cs typeface="Times New Roman" panose="02020603050405020304" pitchFamily="18" charset="0"/>
                  </a:rPr>
                  <a:t> map: Plot the recorded values of y vs </a:t>
                </a:r>
                <a14:m>
                  <m:oMath xmlns:m="http://schemas.openxmlformats.org/officeDocument/2006/math">
                    <m:acc>
                      <m:accPr>
                        <m:chr m:val="̇"/>
                        <m:ctrlPr>
                          <a:rPr lang="en-IN" sz="1800" b="0" i="1" kern="100" smtClean="0">
                            <a:effectLst/>
                            <a:latin typeface="Cambria Math" panose="02040503050406030204" pitchFamily="18" charset="0"/>
                            <a:ea typeface="+mn-lt"/>
                            <a:cs typeface="+mn-lt"/>
                          </a:rPr>
                        </m:ctrlPr>
                      </m:accPr>
                      <m:e>
                        <m:r>
                          <a:rPr lang="en-IN" sz="1800" b="0" i="1" kern="100" smtClean="0">
                            <a:effectLst/>
                            <a:latin typeface="Cambria Math" panose="02040503050406030204" pitchFamily="18" charset="0"/>
                            <a:ea typeface="+mn-lt"/>
                            <a:cs typeface="+mn-lt"/>
                          </a:rPr>
                          <m:t>𝑦</m:t>
                        </m:r>
                      </m:e>
                    </m:acc>
                  </m:oMath>
                </a14:m>
                <a:r>
                  <a:rPr lang="en-IN" sz="1800" kern="100">
                    <a:effectLst/>
                    <a:latin typeface="Calibri" panose="020F0502020204030204" pitchFamily="34" charset="0"/>
                    <a:ea typeface="Calibri" panose="020F0502020204030204" pitchFamily="34" charset="0"/>
                    <a:cs typeface="Times New Roman" panose="02020603050405020304" pitchFamily="18" charset="0"/>
                  </a:rPr>
                  <a:t> to obtain the </a:t>
                </a:r>
                <a:r>
                  <a:rPr lang="en-IN" sz="1800" kern="100" err="1">
                    <a:effectLst/>
                    <a:latin typeface="Calibri" panose="020F0502020204030204" pitchFamily="34" charset="0"/>
                    <a:ea typeface="Calibri" panose="020F0502020204030204" pitchFamily="34" charset="0"/>
                    <a:cs typeface="Times New Roman" panose="02020603050405020304" pitchFamily="18" charset="0"/>
                  </a:rPr>
                  <a:t>Poincaré</a:t>
                </a:r>
                <a:r>
                  <a:rPr lang="en-IN" sz="1800" kern="100">
                    <a:effectLst/>
                    <a:latin typeface="Calibri" panose="020F0502020204030204" pitchFamily="34" charset="0"/>
                    <a:ea typeface="Calibri" panose="020F0502020204030204" pitchFamily="34" charset="0"/>
                    <a:cs typeface="Times New Roman" panose="02020603050405020304" pitchFamily="18" charset="0"/>
                  </a:rPr>
                  <a:t> map on the y</a:t>
                </a:r>
                <a:r>
                  <a:rPr lang="en-IN" sz="1800" kern="100">
                    <a:effectLst/>
                    <a:latin typeface="Tahoma" panose="020B0604030504040204" pitchFamily="34" charset="0"/>
                    <a:ea typeface="Calibri" panose="020F0502020204030204" pitchFamily="34" charset="0"/>
                    <a:cs typeface="Times New Roman" panose="02020603050405020304" pitchFamily="18" charset="0"/>
                  </a:rPr>
                  <a:t>-</a:t>
                </a:r>
                <a14:m>
                  <m:oMath xmlns:m="http://schemas.openxmlformats.org/officeDocument/2006/math">
                    <m:acc>
                      <m:accPr>
                        <m:chr m:val="̇"/>
                        <m:ctrlPr>
                          <a:rPr lang="en-IN" sz="1600" i="1" kern="100">
                            <a:latin typeface="Cambria Math" panose="02040503050406030204" pitchFamily="18" charset="0"/>
                            <a:ea typeface="+mn-lt"/>
                            <a:cs typeface="+mn-lt"/>
                          </a:rPr>
                        </m:ctrlPr>
                      </m:accPr>
                      <m:e>
                        <m:r>
                          <a:rPr lang="en-IN" sz="1600" i="1" kern="100">
                            <a:latin typeface="Cambria Math" panose="02040503050406030204" pitchFamily="18" charset="0"/>
                            <a:ea typeface="+mn-lt"/>
                            <a:cs typeface="+mn-lt"/>
                          </a:rPr>
                          <m:t>𝑦</m:t>
                        </m:r>
                      </m:e>
                    </m:acc>
                  </m:oMath>
                </a14:m>
                <a:r>
                  <a:rPr lang="en-IN" sz="1800" kern="100">
                    <a:effectLst/>
                    <a:latin typeface="Calibri" panose="020F0502020204030204" pitchFamily="34" charset="0"/>
                    <a:ea typeface="Calibri" panose="020F0502020204030204" pitchFamily="34" charset="0"/>
                    <a:cs typeface="Times New Roman" panose="02020603050405020304" pitchFamily="18" charset="0"/>
                  </a:rPr>
                  <a:t>  plane.</a:t>
                </a:r>
                <a:endParaRPr lang="en-IN" sz="1600" kern="1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kern="100">
                    <a:effectLst/>
                    <a:latin typeface="Calibri" panose="020F0502020204030204" pitchFamily="34" charset="0"/>
                    <a:ea typeface="Calibri" panose="020F0502020204030204" pitchFamily="34" charset="0"/>
                    <a:cs typeface="Times New Roman" panose="02020603050405020304" pitchFamily="18" charset="0"/>
                  </a:rPr>
                  <a:t>This process will give us a discrete representation of the dynamics of the </a:t>
                </a:r>
                <a:r>
                  <a:rPr lang="en-IN" sz="1800" kern="100" err="1">
                    <a:effectLst/>
                    <a:latin typeface="Calibri" panose="020F0502020204030204" pitchFamily="34" charset="0"/>
                    <a:ea typeface="Calibri" panose="020F0502020204030204" pitchFamily="34" charset="0"/>
                    <a:cs typeface="Times New Roman" panose="02020603050405020304" pitchFamily="18" charset="0"/>
                  </a:rPr>
                  <a:t>Hénon</a:t>
                </a:r>
                <a:r>
                  <a:rPr lang="en-IN" sz="1800" kern="100">
                    <a:effectLst/>
                    <a:latin typeface="Calibri" panose="020F0502020204030204" pitchFamily="34" charset="0"/>
                    <a:ea typeface="Calibri" panose="020F0502020204030204" pitchFamily="34" charset="0"/>
                    <a:cs typeface="Times New Roman" panose="02020603050405020304" pitchFamily="18" charset="0"/>
                  </a:rPr>
                  <a:t>- </a:t>
                </a:r>
                <a:r>
                  <a:rPr lang="en-IN" sz="1800" kern="100" err="1">
                    <a:effectLst/>
                    <a:latin typeface="Calibri" panose="020F0502020204030204" pitchFamily="34" charset="0"/>
                    <a:ea typeface="Calibri" panose="020F0502020204030204" pitchFamily="34" charset="0"/>
                    <a:cs typeface="Times New Roman" panose="02020603050405020304" pitchFamily="18" charset="0"/>
                  </a:rPr>
                  <a:t>Heiles</a:t>
                </a:r>
                <a:r>
                  <a:rPr lang="en-IN" sz="1800" kern="100">
                    <a:effectLst/>
                    <a:latin typeface="Calibri" panose="020F0502020204030204" pitchFamily="34" charset="0"/>
                    <a:ea typeface="Calibri" panose="020F0502020204030204" pitchFamily="34" charset="0"/>
                    <a:cs typeface="Times New Roman" panose="02020603050405020304" pitchFamily="18" charset="0"/>
                  </a:rPr>
                  <a:t> system on the y-</a:t>
                </a:r>
                <a:r>
                  <a:rPr lang="en-IN" sz="1800" b="0" kern="100">
                    <a:effectLst/>
                    <a:ea typeface="+mn-lt"/>
                    <a:cs typeface="+mn-lt"/>
                  </a:rPr>
                  <a:t> </a:t>
                </a:r>
                <a14:m>
                  <m:oMath xmlns:m="http://schemas.openxmlformats.org/officeDocument/2006/math">
                    <m:acc>
                      <m:accPr>
                        <m:chr m:val="̇"/>
                        <m:ctrlPr>
                          <a:rPr lang="en-IN" sz="1800" b="0" i="1" kern="100" smtClean="0">
                            <a:effectLst/>
                            <a:latin typeface="Cambria Math" panose="02040503050406030204" pitchFamily="18" charset="0"/>
                            <a:ea typeface="+mn-lt"/>
                            <a:cs typeface="+mn-lt"/>
                          </a:rPr>
                        </m:ctrlPr>
                      </m:accPr>
                      <m:e>
                        <m:r>
                          <a:rPr lang="en-IN" sz="1800" b="0" i="1" kern="100" smtClean="0">
                            <a:effectLst/>
                            <a:latin typeface="Cambria Math" panose="02040503050406030204" pitchFamily="18" charset="0"/>
                            <a:ea typeface="+mn-lt"/>
                            <a:cs typeface="+mn-lt"/>
                          </a:rPr>
                          <m:t>𝑦</m:t>
                        </m:r>
                        <m:r>
                          <a:rPr lang="en-IN" sz="1800" b="0" i="1" kern="100" smtClean="0">
                            <a:effectLst/>
                            <a:latin typeface="Cambria Math" panose="02040503050406030204" pitchFamily="18" charset="0"/>
                            <a:ea typeface="+mn-lt"/>
                            <a:cs typeface="+mn-lt"/>
                          </a:rPr>
                          <m:t> </m:t>
                        </m:r>
                      </m:e>
                    </m:acc>
                  </m:oMath>
                </a14:m>
                <a:r>
                  <a:rPr lang="en-IN" sz="1800" kern="100">
                    <a:effectLst/>
                    <a:latin typeface="Calibri" panose="020F0502020204030204" pitchFamily="34" charset="0"/>
                    <a:ea typeface="Calibri" panose="020F0502020204030204" pitchFamily="34" charset="0"/>
                    <a:cs typeface="Times New Roman" panose="02020603050405020304" pitchFamily="18" charset="0"/>
                  </a:rPr>
                  <a:t> plane at x=0.</a:t>
                </a:r>
              </a:p>
              <a:p>
                <a:pPr>
                  <a:lnSpc>
                    <a:spcPct val="107000"/>
                  </a:lnSpc>
                  <a:spcAft>
                    <a:spcPts val="800"/>
                  </a:spcAft>
                </a:pPr>
                <a:r>
                  <a:rPr lang="en-IN" sz="1800" kern="100">
                    <a:effectLst/>
                    <a:latin typeface="Calibri" panose="020F0502020204030204" pitchFamily="34" charset="0"/>
                    <a:ea typeface="Calibri" panose="020F0502020204030204" pitchFamily="34" charset="0"/>
                    <a:cs typeface="Times New Roman" panose="02020603050405020304" pitchFamily="18" charset="0"/>
                  </a:rPr>
                  <a:t>Due to the symmetry of the system, the periodic orbits cross the y axis perpendicularly, and thus it makes for a good choice for the Poincare section.</a:t>
                </a:r>
              </a:p>
              <a:p>
                <a:pPr marL="285750" lvl="0" indent="-285750">
                  <a:lnSpc>
                    <a:spcPct val="107000"/>
                  </a:lnSpc>
                  <a:spcAft>
                    <a:spcPts val="800"/>
                  </a:spcAft>
                  <a:buFont typeface="Wingdings" panose="05000000000000000000" pitchFamily="2" charset="2"/>
                  <a:buChar char="§"/>
                </a:pPr>
                <a:endParaRPr lang="en-IN" sz="1800" kern="10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spcAft>
                    <a:spcPts val="800"/>
                  </a:spcAft>
                  <a:buFont typeface="Wingdings" panose="05000000000000000000" pitchFamily="2" charset="2"/>
                  <a:buChar char="§"/>
                </a:pPr>
                <a:endParaRPr lang="en-IN" sz="1800" kern="100">
                  <a:effectLst/>
                  <a:latin typeface="Calibri" panose="020F0502020204030204" pitchFamily="34" charset="0"/>
                  <a:ea typeface="Calibri" panose="020F0502020204030204" pitchFamily="34" charset="0"/>
                  <a:cs typeface="Times New Roman" panose="02020603050405020304" pitchFamily="18" charset="0"/>
                </a:endParaRPr>
              </a:p>
              <a:p>
                <a:pPr>
                  <a:buClr>
                    <a:srgbClr val="7C4653"/>
                  </a:buClr>
                </a:pPr>
                <a:endParaRPr lang="en-US">
                  <a:cs typeface="Calibri"/>
                </a:endParaRPr>
              </a:p>
            </p:txBody>
          </p:sp>
        </mc:Choice>
        <mc:Fallback xmlns="">
          <p:sp>
            <p:nvSpPr>
              <p:cNvPr id="3" name="Content Placeholder 2">
                <a:extLst>
                  <a:ext uri="{FF2B5EF4-FFF2-40B4-BE49-F238E27FC236}">
                    <a16:creationId xmlns:a16="http://schemas.microsoft.com/office/drawing/2014/main" id="{EFA0D7A5-CC88-7EBE-6DF1-BDC1F21E8707}"/>
                  </a:ext>
                </a:extLst>
              </p:cNvPr>
              <p:cNvSpPr>
                <a:spLocks noGrp="1" noRot="1" noChangeAspect="1" noMove="1" noResize="1" noEditPoints="1" noAdjustHandles="1" noChangeArrowheads="1" noChangeShapeType="1" noTextEdit="1"/>
              </p:cNvSpPr>
              <p:nvPr>
                <p:ph sz="half" idx="1"/>
              </p:nvPr>
            </p:nvSpPr>
            <p:spPr>
              <a:xfrm>
                <a:off x="777240" y="1825625"/>
                <a:ext cx="10450084" cy="4791991"/>
              </a:xfrm>
              <a:blipFill>
                <a:blip r:embed="rId2"/>
                <a:stretch>
                  <a:fillRect l="-233"/>
                </a:stretch>
              </a:blipFill>
            </p:spPr>
            <p:txBody>
              <a:bodyPr/>
              <a:lstStyle/>
              <a:p>
                <a:r>
                  <a:rPr lang="en-US">
                    <a:noFill/>
                  </a:rPr>
                  <a:t> </a:t>
                </a:r>
              </a:p>
            </p:txBody>
          </p:sp>
        </mc:Fallback>
      </mc:AlternateContent>
    </p:spTree>
    <p:extLst>
      <p:ext uri="{BB962C8B-B14F-4D97-AF65-F5344CB8AC3E}">
        <p14:creationId xmlns:p14="http://schemas.microsoft.com/office/powerpoint/2010/main" val="1241886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5C155-B15C-6184-692F-2D75AE3CF05C}"/>
              </a:ext>
            </a:extLst>
          </p:cNvPr>
          <p:cNvSpPr>
            <a:spLocks noGrp="1"/>
          </p:cNvSpPr>
          <p:nvPr>
            <p:ph type="title"/>
          </p:nvPr>
        </p:nvSpPr>
        <p:spPr/>
        <p:txBody>
          <a:bodyPr/>
          <a:lstStyle/>
          <a:p>
            <a:r>
              <a:rPr lang="en-US"/>
              <a:t>Numerical Calculations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756AC99-0295-6A70-54CA-C3F813E4CDD3}"/>
                  </a:ext>
                </a:extLst>
              </p:cNvPr>
              <p:cNvSpPr>
                <a:spLocks noGrp="1"/>
              </p:cNvSpPr>
              <p:nvPr>
                <p:ph sz="half" idx="1"/>
              </p:nvPr>
            </p:nvSpPr>
            <p:spPr/>
            <p:txBody>
              <a:bodyPr/>
              <a:lstStyle/>
              <a:p>
                <a:pPr marL="0" indent="0">
                  <a:buNone/>
                </a:pPr>
                <a:r>
                  <a:rPr lang="en-US"/>
                  <a:t>The System was Discretized with RK4 code.</a:t>
                </a:r>
              </a:p>
              <a:p>
                <a:pPr marL="0" indent="0">
                  <a:buNone/>
                </a:pPr>
                <a:endParaRPr lang="en-US"/>
              </a:p>
              <a:p>
                <a:pPr marL="0" indent="0">
                  <a:buNone/>
                </a:pPr>
                <a:r>
                  <a:rPr lang="en-US"/>
                  <a:t>Initial conditions were chosen to be (</a:t>
                </a:r>
                <a:r>
                  <a:rPr lang="en-IN"/>
                  <a:t>0.25, 0.15, 0, 0) for </a:t>
                </a:r>
                <a14:m>
                  <m:oMath xmlns:m="http://schemas.openxmlformats.org/officeDocument/2006/math">
                    <m:r>
                      <a:rPr lang="en-IN" b="0" i="1" smtClean="0">
                        <a:latin typeface="Cambria Math" panose="02040503050406030204" pitchFamily="18" charset="0"/>
                      </a:rPr>
                      <m:t>(</m:t>
                    </m:r>
                    <m:sSub>
                      <m:sSubPr>
                        <m:ctrlPr>
                          <a:rPr lang="en-IN" b="0" i="1" smtClean="0">
                            <a:latin typeface="Cambria Math" panose="02040503050406030204" pitchFamily="18" charset="0"/>
                          </a:rPr>
                        </m:ctrlPr>
                      </m:sSubPr>
                      <m:e>
                        <m:r>
                          <a:rPr lang="en-IN" b="0" i="1" smtClean="0">
                            <a:latin typeface="Cambria Math" panose="02040503050406030204" pitchFamily="18" charset="0"/>
                          </a:rPr>
                          <m:t>𝑥</m:t>
                        </m:r>
                      </m:e>
                      <m:sub>
                        <m:r>
                          <a:rPr lang="en-IN" b="0" i="1" smtClean="0">
                            <a:latin typeface="Cambria Math" panose="02040503050406030204" pitchFamily="18" charset="0"/>
                          </a:rPr>
                          <m:t>0</m:t>
                        </m:r>
                      </m:sub>
                    </m:sSub>
                    <m:r>
                      <a:rPr lang="en-IN" b="0" i="1" smtClean="0">
                        <a:latin typeface="Cambria Math" panose="02040503050406030204" pitchFamily="18" charset="0"/>
                      </a:rPr>
                      <m:t>,</m:t>
                    </m:r>
                    <m:sSub>
                      <m:sSubPr>
                        <m:ctrlPr>
                          <a:rPr lang="en-IN" b="0" i="1" smtClean="0">
                            <a:latin typeface="Cambria Math" panose="02040503050406030204" pitchFamily="18" charset="0"/>
                          </a:rPr>
                        </m:ctrlPr>
                      </m:sSubPr>
                      <m:e>
                        <m:r>
                          <a:rPr lang="en-IN" b="0" i="1" smtClean="0">
                            <a:latin typeface="Cambria Math" panose="02040503050406030204" pitchFamily="18" charset="0"/>
                          </a:rPr>
                          <m:t>𝑦</m:t>
                        </m:r>
                      </m:e>
                      <m:sub>
                        <m:r>
                          <a:rPr lang="en-IN" b="0" i="1" smtClean="0">
                            <a:latin typeface="Cambria Math" panose="02040503050406030204" pitchFamily="18" charset="0"/>
                          </a:rPr>
                          <m:t>0</m:t>
                        </m:r>
                      </m:sub>
                    </m:sSub>
                    <m:r>
                      <a:rPr lang="en-IN" b="0" i="1" smtClean="0">
                        <a:latin typeface="Cambria Math" panose="02040503050406030204" pitchFamily="18" charset="0"/>
                      </a:rPr>
                      <m:t>,</m:t>
                    </m:r>
                    <m:sSub>
                      <m:sSubPr>
                        <m:ctrlPr>
                          <a:rPr lang="en-IN" b="0" i="1" smtClean="0">
                            <a:latin typeface="Cambria Math" panose="02040503050406030204" pitchFamily="18" charset="0"/>
                          </a:rPr>
                        </m:ctrlPr>
                      </m:sSubPr>
                      <m:e>
                        <m:sSub>
                          <m:sSubPr>
                            <m:ctrlPr>
                              <a:rPr lang="en-IN" b="0" i="1" smtClean="0">
                                <a:latin typeface="Cambria Math" panose="02040503050406030204" pitchFamily="18" charset="0"/>
                              </a:rPr>
                            </m:ctrlPr>
                          </m:sSubPr>
                          <m:e>
                            <m:r>
                              <a:rPr lang="en-IN" b="0" i="1" smtClean="0">
                                <a:latin typeface="Cambria Math" panose="02040503050406030204" pitchFamily="18" charset="0"/>
                              </a:rPr>
                              <m:t>𝑝</m:t>
                            </m:r>
                          </m:e>
                          <m:sub>
                            <m:r>
                              <a:rPr lang="en-IN" b="0" i="1" smtClean="0">
                                <a:latin typeface="Cambria Math" panose="02040503050406030204" pitchFamily="18" charset="0"/>
                              </a:rPr>
                              <m:t>𝑥</m:t>
                            </m:r>
                          </m:sub>
                        </m:sSub>
                      </m:e>
                      <m:sub>
                        <m:r>
                          <a:rPr lang="en-IN" b="0" i="1" smtClean="0">
                            <a:latin typeface="Cambria Math" panose="02040503050406030204" pitchFamily="18" charset="0"/>
                          </a:rPr>
                          <m:t>0</m:t>
                        </m:r>
                      </m:sub>
                    </m:sSub>
                    <m:r>
                      <a:rPr lang="en-IN" b="0" i="1" smtClean="0">
                        <a:latin typeface="Cambria Math" panose="02040503050406030204" pitchFamily="18" charset="0"/>
                      </a:rPr>
                      <m:t>,</m:t>
                    </m:r>
                    <m:sSub>
                      <m:sSubPr>
                        <m:ctrlPr>
                          <a:rPr lang="en-IN" b="0" i="1" smtClean="0">
                            <a:latin typeface="Cambria Math" panose="02040503050406030204" pitchFamily="18" charset="0"/>
                          </a:rPr>
                        </m:ctrlPr>
                      </m:sSubPr>
                      <m:e>
                        <m:sSub>
                          <m:sSubPr>
                            <m:ctrlPr>
                              <a:rPr lang="en-IN" b="0" i="1" smtClean="0">
                                <a:latin typeface="Cambria Math" panose="02040503050406030204" pitchFamily="18" charset="0"/>
                              </a:rPr>
                            </m:ctrlPr>
                          </m:sSubPr>
                          <m:e>
                            <m:r>
                              <a:rPr lang="en-IN" b="0" i="1" smtClean="0">
                                <a:latin typeface="Cambria Math" panose="02040503050406030204" pitchFamily="18" charset="0"/>
                              </a:rPr>
                              <m:t>𝑝</m:t>
                            </m:r>
                          </m:e>
                          <m:sub>
                            <m:r>
                              <a:rPr lang="en-IN" b="0" i="1" smtClean="0">
                                <a:latin typeface="Cambria Math" panose="02040503050406030204" pitchFamily="18" charset="0"/>
                              </a:rPr>
                              <m:t>𝑦</m:t>
                            </m:r>
                          </m:sub>
                        </m:sSub>
                      </m:e>
                      <m:sub>
                        <m:r>
                          <a:rPr lang="en-IN" b="0" i="1" smtClean="0">
                            <a:latin typeface="Cambria Math" panose="02040503050406030204" pitchFamily="18" charset="0"/>
                          </a:rPr>
                          <m:t>0</m:t>
                        </m:r>
                      </m:sub>
                    </m:sSub>
                    <m:r>
                      <a:rPr lang="en-IN" b="0" i="1" smtClean="0">
                        <a:latin typeface="Cambria Math" panose="02040503050406030204" pitchFamily="18" charset="0"/>
                      </a:rPr>
                      <m:t>)</m:t>
                    </m:r>
                  </m:oMath>
                </a14:m>
                <a:endParaRPr lang="en-US"/>
              </a:p>
              <a:p>
                <a:pPr marL="0" indent="0">
                  <a:buNone/>
                </a:pPr>
                <a:endParaRPr lang="en-US"/>
              </a:p>
              <a:p>
                <a:pPr marL="0" indent="0">
                  <a:buNone/>
                </a:pPr>
                <a:r>
                  <a:rPr lang="en-US"/>
                  <a:t>With a timestep of 0.01, the system was simulated for 9,999,999 iterations.</a:t>
                </a:r>
              </a:p>
              <a:p>
                <a:pPr marL="0" indent="0">
                  <a:buNone/>
                </a:pPr>
                <a:endParaRPr lang="en-US"/>
              </a:p>
              <a:p>
                <a:pPr marL="0" indent="0">
                  <a:buNone/>
                </a:pPr>
                <a:r>
                  <a:rPr lang="en-US"/>
                  <a:t>All simulations were performed with Python, and code execution was sped up with </a:t>
                </a:r>
                <a:r>
                  <a:rPr lang="en-US" err="1"/>
                  <a:t>Numba</a:t>
                </a:r>
                <a:r>
                  <a:rPr lang="en-US"/>
                  <a:t>.</a:t>
                </a:r>
              </a:p>
              <a:p>
                <a:pPr marL="0" indent="0">
                  <a:buNone/>
                </a:pPr>
                <a:endParaRPr lang="en-US"/>
              </a:p>
            </p:txBody>
          </p:sp>
        </mc:Choice>
        <mc:Fallback xmlns="">
          <p:sp>
            <p:nvSpPr>
              <p:cNvPr id="3" name="Content Placeholder 2">
                <a:extLst>
                  <a:ext uri="{FF2B5EF4-FFF2-40B4-BE49-F238E27FC236}">
                    <a16:creationId xmlns:a16="http://schemas.microsoft.com/office/drawing/2014/main" id="{6756AC99-0295-6A70-54CA-C3F813E4CDD3}"/>
                  </a:ext>
                </a:extLst>
              </p:cNvPr>
              <p:cNvSpPr>
                <a:spLocks noGrp="1" noRot="1" noChangeAspect="1" noMove="1" noResize="1" noEditPoints="1" noAdjustHandles="1" noChangeArrowheads="1" noChangeShapeType="1" noTextEdit="1"/>
              </p:cNvSpPr>
              <p:nvPr>
                <p:ph sz="half" idx="1"/>
              </p:nvPr>
            </p:nvSpPr>
            <p:spPr>
              <a:blipFill>
                <a:blip r:embed="rId2"/>
                <a:stretch>
                  <a:fillRect l="-1279" t="-140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4BC617F-B472-3A32-1793-DA78AB148992}"/>
                  </a:ext>
                </a:extLst>
              </p:cNvPr>
              <p:cNvSpPr>
                <a:spLocks noGrp="1"/>
              </p:cNvSpPr>
              <p:nvPr>
                <p:ph sz="half" idx="2"/>
              </p:nvPr>
            </p:nvSpPr>
            <p:spPr>
              <a:xfrm>
                <a:off x="6446520" y="2740025"/>
                <a:ext cx="5181600" cy="4351338"/>
              </a:xfrm>
            </p:spPr>
            <p:txBody>
              <a:bodyPr/>
              <a:lstStyle/>
              <a:p>
                <a:pPr marL="0" indent="0">
                  <a:buNone/>
                </a:pPr>
                <a:r>
                  <a:rPr lang="en-US"/>
                  <a:t>Once the trajectory was calculated, in order to make the Poincare map, the following condition was checked:</a:t>
                </a:r>
              </a:p>
              <a:p>
                <a:pPr marL="0" indent="0">
                  <a:buNone/>
                </a:pPr>
                <a14:m>
                  <m:oMath xmlns:m="http://schemas.openxmlformats.org/officeDocument/2006/math">
                    <m:sSub>
                      <m:sSubPr>
                        <m:ctrlPr>
                          <a:rPr lang="en-IN" b="0" i="1" smtClean="0">
                            <a:latin typeface="Cambria Math" panose="02040503050406030204" pitchFamily="18" charset="0"/>
                          </a:rPr>
                        </m:ctrlPr>
                      </m:sSubPr>
                      <m:e>
                        <m:r>
                          <a:rPr lang="en-IN" b="0" i="1" smtClean="0">
                            <a:latin typeface="Cambria Math" panose="02040503050406030204" pitchFamily="18" charset="0"/>
                          </a:rPr>
                          <m:t>𝑥</m:t>
                        </m:r>
                      </m:e>
                      <m:sub>
                        <m:r>
                          <a:rPr lang="en-IN" b="0" i="1" smtClean="0">
                            <a:latin typeface="Cambria Math" panose="02040503050406030204" pitchFamily="18" charset="0"/>
                          </a:rPr>
                          <m:t>𝑛</m:t>
                        </m:r>
                      </m:sub>
                    </m:sSub>
                    <m:r>
                      <a:rPr lang="en-IN" b="0" i="1" smtClean="0">
                        <a:latin typeface="Cambria Math" panose="02040503050406030204" pitchFamily="18" charset="0"/>
                      </a:rPr>
                      <m:t>&lt;0 </m:t>
                    </m:r>
                    <m:r>
                      <a:rPr lang="en-IN" b="0" i="1" smtClean="0">
                        <a:latin typeface="Cambria Math" panose="02040503050406030204" pitchFamily="18" charset="0"/>
                      </a:rPr>
                      <m:t>𝑎𝑛𝑑</m:t>
                    </m:r>
                    <m:r>
                      <a:rPr lang="en-IN" b="0" i="1" smtClean="0">
                        <a:latin typeface="Cambria Math" panose="02040503050406030204" pitchFamily="18" charset="0"/>
                      </a:rPr>
                      <m:t> </m:t>
                    </m:r>
                    <m:sSub>
                      <m:sSubPr>
                        <m:ctrlPr>
                          <a:rPr lang="en-IN" b="0" i="1" smtClean="0">
                            <a:latin typeface="Cambria Math" panose="02040503050406030204" pitchFamily="18" charset="0"/>
                          </a:rPr>
                        </m:ctrlPr>
                      </m:sSubPr>
                      <m:e>
                        <m:r>
                          <a:rPr lang="en-IN" b="0" i="1" smtClean="0">
                            <a:latin typeface="Cambria Math" panose="02040503050406030204" pitchFamily="18" charset="0"/>
                          </a:rPr>
                          <m:t>𝑥</m:t>
                        </m:r>
                      </m:e>
                      <m:sub>
                        <m:r>
                          <a:rPr lang="en-IN" b="0" i="1" smtClean="0">
                            <a:latin typeface="Cambria Math" panose="02040503050406030204" pitchFamily="18" charset="0"/>
                          </a:rPr>
                          <m:t>𝑛</m:t>
                        </m:r>
                        <m:r>
                          <a:rPr lang="en-IN" b="0" i="1" smtClean="0">
                            <a:latin typeface="Cambria Math" panose="02040503050406030204" pitchFamily="18" charset="0"/>
                          </a:rPr>
                          <m:t>+1</m:t>
                        </m:r>
                      </m:sub>
                    </m:sSub>
                    <m:r>
                      <a:rPr lang="en-IN" b="0" i="1" smtClean="0">
                        <a:latin typeface="Cambria Math" panose="02040503050406030204" pitchFamily="18" charset="0"/>
                      </a:rPr>
                      <m:t>&gt;0</m:t>
                    </m:r>
                  </m:oMath>
                </a14:m>
                <a:r>
                  <a:rPr lang="en-US"/>
                  <a:t>, then the corresponding average of the </a:t>
                </a:r>
                <a14:m>
                  <m:oMath xmlns:m="http://schemas.openxmlformats.org/officeDocument/2006/math">
                    <m:r>
                      <a:rPr lang="en-IN" b="0" i="1" smtClean="0">
                        <a:latin typeface="Cambria Math" panose="02040503050406030204" pitchFamily="18" charset="0"/>
                      </a:rPr>
                      <m:t>𝑦</m:t>
                    </m:r>
                    <m:r>
                      <a:rPr lang="en-IN" b="0" i="1" smtClean="0">
                        <a:latin typeface="Cambria Math" panose="02040503050406030204" pitchFamily="18" charset="0"/>
                      </a:rPr>
                      <m:t> </m:t>
                    </m:r>
                    <m:r>
                      <a:rPr lang="en-IN" b="0" i="1" smtClean="0">
                        <a:latin typeface="Cambria Math" panose="02040503050406030204" pitchFamily="18" charset="0"/>
                      </a:rPr>
                      <m:t>𝑎𝑛𝑑</m:t>
                    </m:r>
                    <m:r>
                      <a:rPr lang="en-IN" b="0" i="1" smtClean="0">
                        <a:latin typeface="Cambria Math" panose="02040503050406030204" pitchFamily="18" charset="0"/>
                      </a:rPr>
                      <m:t> </m:t>
                    </m:r>
                    <m:acc>
                      <m:accPr>
                        <m:chr m:val="̇"/>
                        <m:ctrlPr>
                          <a:rPr lang="en-IN" b="0" i="1" smtClean="0">
                            <a:latin typeface="Cambria Math" panose="02040503050406030204" pitchFamily="18" charset="0"/>
                          </a:rPr>
                        </m:ctrlPr>
                      </m:accPr>
                      <m:e>
                        <m:r>
                          <a:rPr lang="en-IN" b="0" i="1" smtClean="0">
                            <a:latin typeface="Cambria Math" panose="02040503050406030204" pitchFamily="18" charset="0"/>
                          </a:rPr>
                          <m:t>𝑦</m:t>
                        </m:r>
                      </m:e>
                    </m:acc>
                  </m:oMath>
                </a14:m>
                <a:r>
                  <a:rPr lang="en-US"/>
                  <a:t> was calculated and plotted in the Poincare map.</a:t>
                </a:r>
              </a:p>
            </p:txBody>
          </p:sp>
        </mc:Choice>
        <mc:Fallback xmlns="">
          <p:sp>
            <p:nvSpPr>
              <p:cNvPr id="4" name="Content Placeholder 3">
                <a:extLst>
                  <a:ext uri="{FF2B5EF4-FFF2-40B4-BE49-F238E27FC236}">
                    <a16:creationId xmlns:a16="http://schemas.microsoft.com/office/drawing/2014/main" id="{F4BC617F-B472-3A32-1793-DA78AB148992}"/>
                  </a:ext>
                </a:extLst>
              </p:cNvPr>
              <p:cNvSpPr>
                <a:spLocks noGrp="1" noRot="1" noChangeAspect="1" noMove="1" noResize="1" noEditPoints="1" noAdjustHandles="1" noChangeArrowheads="1" noChangeShapeType="1" noTextEdit="1"/>
              </p:cNvSpPr>
              <p:nvPr>
                <p:ph sz="half" idx="2"/>
              </p:nvPr>
            </p:nvSpPr>
            <p:spPr>
              <a:xfrm>
                <a:off x="6446520" y="2740025"/>
                <a:ext cx="5181600" cy="4351338"/>
              </a:xfrm>
              <a:blipFill>
                <a:blip r:embed="rId3"/>
                <a:stretch>
                  <a:fillRect l="-1294" t="-1401" r="-1059"/>
                </a:stretch>
              </a:blipFill>
            </p:spPr>
            <p:txBody>
              <a:bodyPr/>
              <a:lstStyle/>
              <a:p>
                <a:r>
                  <a:rPr lang="en-US">
                    <a:noFill/>
                  </a:rPr>
                  <a:t> </a:t>
                </a:r>
              </a:p>
            </p:txBody>
          </p:sp>
        </mc:Fallback>
      </mc:AlternateContent>
    </p:spTree>
    <p:extLst>
      <p:ext uri="{BB962C8B-B14F-4D97-AF65-F5344CB8AC3E}">
        <p14:creationId xmlns:p14="http://schemas.microsoft.com/office/powerpoint/2010/main" val="8106213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F0AA0-6A61-B932-0B88-988672A20738}"/>
              </a:ext>
            </a:extLst>
          </p:cNvPr>
          <p:cNvSpPr>
            <a:spLocks noGrp="1"/>
          </p:cNvSpPr>
          <p:nvPr>
            <p:ph type="title"/>
          </p:nvPr>
        </p:nvSpPr>
        <p:spPr/>
        <p:txBody>
          <a:bodyPr/>
          <a:lstStyle/>
          <a:p>
            <a:r>
              <a:rPr lang="en-US"/>
              <a:t>Results of Numerical Calculations</a:t>
            </a:r>
          </a:p>
        </p:txBody>
      </p:sp>
      <p:pic>
        <p:nvPicPr>
          <p:cNvPr id="12" name="Content Placeholder 11">
            <a:extLst>
              <a:ext uri="{FF2B5EF4-FFF2-40B4-BE49-F238E27FC236}">
                <a16:creationId xmlns:a16="http://schemas.microsoft.com/office/drawing/2014/main" id="{59A662A9-E938-F7D3-570C-22DA41A9A1F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72200" y="1954742"/>
            <a:ext cx="5181600" cy="4093104"/>
          </a:xfrm>
        </p:spPr>
      </p:pic>
      <p:pic>
        <p:nvPicPr>
          <p:cNvPr id="10" name="Content Placeholder 9" descr="A diagram of a spiraling object&#10;&#10;Description automatically generated with medium confidence">
            <a:extLst>
              <a:ext uri="{FF2B5EF4-FFF2-40B4-BE49-F238E27FC236}">
                <a16:creationId xmlns:a16="http://schemas.microsoft.com/office/drawing/2014/main" id="{DB7EF650-A21A-198F-EC37-D8BBD790BC7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74427" y="1825625"/>
            <a:ext cx="5048820" cy="4351338"/>
          </a:xfrm>
        </p:spPr>
      </p:pic>
    </p:spTree>
    <p:extLst>
      <p:ext uri="{BB962C8B-B14F-4D97-AF65-F5344CB8AC3E}">
        <p14:creationId xmlns:p14="http://schemas.microsoft.com/office/powerpoint/2010/main" val="40706313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8775D-417D-CFAB-80E5-CBD40B5FD0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21BBEF-6E57-7FD4-7653-66038628C8B1}"/>
              </a:ext>
            </a:extLst>
          </p:cNvPr>
          <p:cNvSpPr>
            <a:spLocks noGrp="1"/>
          </p:cNvSpPr>
          <p:nvPr>
            <p:ph type="title"/>
          </p:nvPr>
        </p:nvSpPr>
        <p:spPr/>
        <p:txBody>
          <a:bodyPr/>
          <a:lstStyle/>
          <a:p>
            <a:r>
              <a:rPr lang="en-US"/>
              <a:t>Results of Numerical Calculations</a:t>
            </a:r>
          </a:p>
        </p:txBody>
      </p:sp>
      <p:pic>
        <p:nvPicPr>
          <p:cNvPr id="13" name="Content Placeholder 12" descr="A graph of a graph&#10;&#10;Description automatically generated">
            <a:extLst>
              <a:ext uri="{FF2B5EF4-FFF2-40B4-BE49-F238E27FC236}">
                <a16:creationId xmlns:a16="http://schemas.microsoft.com/office/drawing/2014/main" id="{29490580-7AE4-771E-9C94-45AB388745DB}"/>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72200" y="1961823"/>
            <a:ext cx="5181600" cy="4078941"/>
          </a:xfrm>
        </p:spPr>
      </p:pic>
      <p:pic>
        <p:nvPicPr>
          <p:cNvPr id="14" name="Content Placeholder 13">
            <a:extLst>
              <a:ext uri="{FF2B5EF4-FFF2-40B4-BE49-F238E27FC236}">
                <a16:creationId xmlns:a16="http://schemas.microsoft.com/office/drawing/2014/main" id="{1C570E34-BED2-0A50-59A1-D177EE847FBC}"/>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777875" y="1938080"/>
            <a:ext cx="5241925" cy="4126428"/>
          </a:xfrm>
          <a:prstGeom prst="rect">
            <a:avLst/>
          </a:prstGeom>
        </p:spPr>
      </p:pic>
    </p:spTree>
    <p:extLst>
      <p:ext uri="{BB962C8B-B14F-4D97-AF65-F5344CB8AC3E}">
        <p14:creationId xmlns:p14="http://schemas.microsoft.com/office/powerpoint/2010/main" val="27570170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D9A1A-BCC2-3DCD-E991-C6B4C3622FE6}"/>
              </a:ext>
            </a:extLst>
          </p:cNvPr>
          <p:cNvSpPr>
            <a:spLocks noGrp="1"/>
          </p:cNvSpPr>
          <p:nvPr>
            <p:ph type="title"/>
          </p:nvPr>
        </p:nvSpPr>
        <p:spPr/>
        <p:txBody>
          <a:bodyPr/>
          <a:lstStyle/>
          <a:p>
            <a:r>
              <a:rPr lang="en-US"/>
              <a:t>Results of Numerical Calculations</a:t>
            </a:r>
          </a:p>
        </p:txBody>
      </p:sp>
      <p:sp>
        <p:nvSpPr>
          <p:cNvPr id="3" name="Content Placeholder 2">
            <a:extLst>
              <a:ext uri="{FF2B5EF4-FFF2-40B4-BE49-F238E27FC236}">
                <a16:creationId xmlns:a16="http://schemas.microsoft.com/office/drawing/2014/main" id="{05F19C57-6BFF-C80F-C500-BE6201B45858}"/>
              </a:ext>
            </a:extLst>
          </p:cNvPr>
          <p:cNvSpPr>
            <a:spLocks noGrp="1"/>
          </p:cNvSpPr>
          <p:nvPr>
            <p:ph sz="half" idx="1"/>
          </p:nvPr>
        </p:nvSpPr>
        <p:spPr/>
        <p:txBody>
          <a:bodyPr vert="horz" lIns="91440" tIns="45720" rIns="91440" bIns="45720" rtlCol="0" anchor="t">
            <a:normAutofit/>
          </a:bodyPr>
          <a:lstStyle/>
          <a:p>
            <a:r>
              <a:rPr lang="en-US">
                <a:cs typeface="Calibri"/>
              </a:rPr>
              <a:t>Lyapunov exponent of Poincare map</a:t>
            </a:r>
          </a:p>
          <a:p>
            <a:endParaRPr lang="en-US"/>
          </a:p>
        </p:txBody>
      </p:sp>
      <p:pic>
        <p:nvPicPr>
          <p:cNvPr id="6" name="Picture 5" descr="A graph of energy and energy&#10;&#10;Description automatically generated">
            <a:extLst>
              <a:ext uri="{FF2B5EF4-FFF2-40B4-BE49-F238E27FC236}">
                <a16:creationId xmlns:a16="http://schemas.microsoft.com/office/drawing/2014/main" id="{8282FC8A-2829-EB24-080C-F0E7E2D58E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7240" y="2332347"/>
            <a:ext cx="5065786" cy="4160528"/>
          </a:xfrm>
          <a:prstGeom prst="rect">
            <a:avLst/>
          </a:prstGeom>
        </p:spPr>
      </p:pic>
    </p:spTree>
    <p:extLst>
      <p:ext uri="{BB962C8B-B14F-4D97-AF65-F5344CB8AC3E}">
        <p14:creationId xmlns:p14="http://schemas.microsoft.com/office/powerpoint/2010/main" val="770562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64C10E-61B5-2C16-E387-B1338B5A90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E87CAE-A675-3DA9-B050-B17C26992FA3}"/>
              </a:ext>
            </a:extLst>
          </p:cNvPr>
          <p:cNvSpPr>
            <a:spLocks noGrp="1"/>
          </p:cNvSpPr>
          <p:nvPr>
            <p:ph type="title"/>
          </p:nvPr>
        </p:nvSpPr>
        <p:spPr/>
        <p:txBody>
          <a:bodyPr/>
          <a:lstStyle/>
          <a:p>
            <a:r>
              <a:rPr lang="en-US"/>
              <a:t>The Poincare Map</a:t>
            </a:r>
          </a:p>
        </p:txBody>
      </p:sp>
      <p:sp>
        <p:nvSpPr>
          <p:cNvPr id="3" name="Content Placeholder 2">
            <a:extLst>
              <a:ext uri="{FF2B5EF4-FFF2-40B4-BE49-F238E27FC236}">
                <a16:creationId xmlns:a16="http://schemas.microsoft.com/office/drawing/2014/main" id="{A1057E5D-B43C-689D-1BD1-84A323F6F0F2}"/>
              </a:ext>
            </a:extLst>
          </p:cNvPr>
          <p:cNvSpPr>
            <a:spLocks noGrp="1"/>
          </p:cNvSpPr>
          <p:nvPr>
            <p:ph sz="half" idx="1"/>
          </p:nvPr>
        </p:nvSpPr>
        <p:spPr/>
        <p:txBody>
          <a:bodyPr vert="horz" lIns="91440" tIns="45720" rIns="91440" bIns="45720" rtlCol="0" anchor="t">
            <a:normAutofit/>
          </a:bodyPr>
          <a:lstStyle/>
          <a:p>
            <a:endParaRPr lang="en-US"/>
          </a:p>
        </p:txBody>
      </p:sp>
      <p:sp>
        <p:nvSpPr>
          <p:cNvPr id="8" name="Content Placeholder 7">
            <a:extLst>
              <a:ext uri="{FF2B5EF4-FFF2-40B4-BE49-F238E27FC236}">
                <a16:creationId xmlns:a16="http://schemas.microsoft.com/office/drawing/2014/main" id="{DDD7913B-11A7-F3E3-0FD5-7513D3171817}"/>
              </a:ext>
            </a:extLst>
          </p:cNvPr>
          <p:cNvSpPr>
            <a:spLocks noGrp="1"/>
          </p:cNvSpPr>
          <p:nvPr>
            <p:ph sz="half" idx="2"/>
          </p:nvPr>
        </p:nvSpPr>
        <p:spPr>
          <a:xfrm>
            <a:off x="6344920" y="2740025"/>
            <a:ext cx="5181600" cy="4351338"/>
          </a:xfrm>
        </p:spPr>
        <p:txBody>
          <a:bodyPr/>
          <a:lstStyle/>
          <a:p>
            <a:r>
              <a:rPr lang="en-IN"/>
              <a:t>The System was Simulated for 240 Different Initial Conditions</a:t>
            </a:r>
          </a:p>
          <a:p>
            <a:r>
              <a:rPr lang="en-IN"/>
              <a:t>The Poincare Map for each of the simulations was saved and then compiled into this GIF</a:t>
            </a:r>
          </a:p>
          <a:p>
            <a:r>
              <a:rPr lang="en-IN"/>
              <a:t>The Poincare Map increases in Complexity as we approach higher and higher values</a:t>
            </a:r>
          </a:p>
          <a:p>
            <a:r>
              <a:rPr lang="en-IN"/>
              <a:t>As Shown previously, the Poincare map shows Fractal </a:t>
            </a:r>
            <a:r>
              <a:rPr lang="en-IN" err="1"/>
              <a:t>behavior</a:t>
            </a:r>
            <a:r>
              <a:rPr lang="en-IN"/>
              <a:t> as we zoom in</a:t>
            </a:r>
          </a:p>
        </p:txBody>
      </p:sp>
      <p:pic>
        <p:nvPicPr>
          <p:cNvPr id="5" name="Video 4">
            <a:hlinkClick r:id="" action="ppaction://media"/>
            <a:extLst>
              <a:ext uri="{FF2B5EF4-FFF2-40B4-BE49-F238E27FC236}">
                <a16:creationId xmlns:a16="http://schemas.microsoft.com/office/drawing/2014/main" id="{5D4B505A-B5BC-BCEA-6370-E9355167694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875" y="1825625"/>
            <a:ext cx="6156325" cy="4602163"/>
          </a:xfrm>
          <a:prstGeom prst="rect">
            <a:avLst/>
          </a:prstGeom>
        </p:spPr>
      </p:pic>
    </p:spTree>
    <p:extLst>
      <p:ext uri="{BB962C8B-B14F-4D97-AF65-F5344CB8AC3E}">
        <p14:creationId xmlns:p14="http://schemas.microsoft.com/office/powerpoint/2010/main" val="3569531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863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A8EF7F-7F01-7EEA-69C3-E65E31E56A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6FEE58-F621-7144-B271-E3273B7BD2EB}"/>
              </a:ext>
            </a:extLst>
          </p:cNvPr>
          <p:cNvSpPr>
            <a:spLocks noGrp="1"/>
          </p:cNvSpPr>
          <p:nvPr>
            <p:ph type="title"/>
          </p:nvPr>
        </p:nvSpPr>
        <p:spPr/>
        <p:txBody>
          <a:bodyPr/>
          <a:lstStyle/>
          <a:p>
            <a:r>
              <a:rPr lang="en-US"/>
              <a:t>Zoomed In Poincare Map</a:t>
            </a:r>
          </a:p>
        </p:txBody>
      </p:sp>
      <p:sp>
        <p:nvSpPr>
          <p:cNvPr id="3" name="Content Placeholder 2">
            <a:extLst>
              <a:ext uri="{FF2B5EF4-FFF2-40B4-BE49-F238E27FC236}">
                <a16:creationId xmlns:a16="http://schemas.microsoft.com/office/drawing/2014/main" id="{5593ECB7-123D-A215-F7FF-D1DC30584A9A}"/>
              </a:ext>
            </a:extLst>
          </p:cNvPr>
          <p:cNvSpPr>
            <a:spLocks noGrp="1"/>
          </p:cNvSpPr>
          <p:nvPr>
            <p:ph sz="half" idx="1"/>
          </p:nvPr>
        </p:nvSpPr>
        <p:spPr/>
        <p:txBody>
          <a:bodyPr vert="horz" lIns="91440" tIns="45720" rIns="91440" bIns="45720" rtlCol="0" anchor="t">
            <a:normAutofit/>
          </a:bodyPr>
          <a:lstStyle/>
          <a:p>
            <a:pPr marL="0" indent="0">
              <a:buNone/>
            </a:pPr>
            <a:endParaRPr lang="en-US"/>
          </a:p>
        </p:txBody>
      </p:sp>
      <p:pic>
        <p:nvPicPr>
          <p:cNvPr id="5" name="Content Placeholder 4">
            <a:extLst>
              <a:ext uri="{FF2B5EF4-FFF2-40B4-BE49-F238E27FC236}">
                <a16:creationId xmlns:a16="http://schemas.microsoft.com/office/drawing/2014/main" id="{4F28C38F-C6B8-7F75-C600-DDD2731242D3}"/>
              </a:ext>
            </a:extLst>
          </p:cNvPr>
          <p:cNvPicPr>
            <a:picLocks noGrp="1" noChangeAspect="1"/>
          </p:cNvPicPr>
          <p:nvPr>
            <p:ph sz="half" idx="2"/>
          </p:nvPr>
        </p:nvPicPr>
        <p:blipFill>
          <a:blip r:embed="rId2"/>
          <a:stretch>
            <a:fillRect/>
          </a:stretch>
        </p:blipFill>
        <p:spPr>
          <a:xfrm>
            <a:off x="7364" y="2269713"/>
            <a:ext cx="4204495" cy="3285512"/>
          </a:xfrm>
        </p:spPr>
      </p:pic>
      <p:pic>
        <p:nvPicPr>
          <p:cNvPr id="9" name="Picture 8">
            <a:extLst>
              <a:ext uri="{FF2B5EF4-FFF2-40B4-BE49-F238E27FC236}">
                <a16:creationId xmlns:a16="http://schemas.microsoft.com/office/drawing/2014/main" id="{037FD9A6-D0FB-C748-1D85-59D3EE245E0F}"/>
              </a:ext>
            </a:extLst>
          </p:cNvPr>
          <p:cNvPicPr>
            <a:picLocks noChangeAspect="1"/>
          </p:cNvPicPr>
          <p:nvPr/>
        </p:nvPicPr>
        <p:blipFill>
          <a:blip r:embed="rId3"/>
          <a:stretch>
            <a:fillRect/>
          </a:stretch>
        </p:blipFill>
        <p:spPr>
          <a:xfrm>
            <a:off x="4172531" y="2259881"/>
            <a:ext cx="4281744" cy="3275684"/>
          </a:xfrm>
          <a:prstGeom prst="rect">
            <a:avLst/>
          </a:prstGeom>
        </p:spPr>
      </p:pic>
      <p:pic>
        <p:nvPicPr>
          <p:cNvPr id="11" name="Picture 10">
            <a:extLst>
              <a:ext uri="{FF2B5EF4-FFF2-40B4-BE49-F238E27FC236}">
                <a16:creationId xmlns:a16="http://schemas.microsoft.com/office/drawing/2014/main" id="{8A4177BB-5BB9-32D8-1ACC-C0DC97457EEA}"/>
              </a:ext>
            </a:extLst>
          </p:cNvPr>
          <p:cNvPicPr>
            <a:picLocks noChangeAspect="1"/>
          </p:cNvPicPr>
          <p:nvPr/>
        </p:nvPicPr>
        <p:blipFill>
          <a:blip r:embed="rId4"/>
          <a:stretch>
            <a:fillRect/>
          </a:stretch>
        </p:blipFill>
        <p:spPr>
          <a:xfrm>
            <a:off x="8169512" y="2269713"/>
            <a:ext cx="4346509" cy="3265852"/>
          </a:xfrm>
          <a:prstGeom prst="rect">
            <a:avLst/>
          </a:prstGeom>
        </p:spPr>
      </p:pic>
    </p:spTree>
    <p:extLst>
      <p:ext uri="{BB962C8B-B14F-4D97-AF65-F5344CB8AC3E}">
        <p14:creationId xmlns:p14="http://schemas.microsoft.com/office/powerpoint/2010/main" val="32475408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6EDCF6-EB1B-B2BB-DB61-08135BB3A9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1BF2A8-2934-43C0-EF60-DF67F30FE50D}"/>
              </a:ext>
            </a:extLst>
          </p:cNvPr>
          <p:cNvSpPr>
            <a:spLocks noGrp="1"/>
          </p:cNvSpPr>
          <p:nvPr>
            <p:ph type="title"/>
          </p:nvPr>
        </p:nvSpPr>
        <p:spPr/>
        <p:txBody>
          <a:bodyPr/>
          <a:lstStyle/>
          <a:p>
            <a:r>
              <a:rPr lang="en-US"/>
              <a:t>Zoomed In Poincare Map</a:t>
            </a:r>
          </a:p>
        </p:txBody>
      </p:sp>
      <p:sp>
        <p:nvSpPr>
          <p:cNvPr id="6" name="Content Placeholder 5">
            <a:extLst>
              <a:ext uri="{FF2B5EF4-FFF2-40B4-BE49-F238E27FC236}">
                <a16:creationId xmlns:a16="http://schemas.microsoft.com/office/drawing/2014/main" id="{A5E32474-3967-C1E8-AB94-2CD0C1EBB9FC}"/>
              </a:ext>
            </a:extLst>
          </p:cNvPr>
          <p:cNvSpPr>
            <a:spLocks noGrp="1"/>
          </p:cNvSpPr>
          <p:nvPr>
            <p:ph sz="half" idx="1"/>
          </p:nvPr>
        </p:nvSpPr>
        <p:spPr/>
        <p:txBody>
          <a:bodyPr/>
          <a:lstStyle/>
          <a:p>
            <a:endParaRPr lang="en-IN"/>
          </a:p>
        </p:txBody>
      </p:sp>
      <p:sp>
        <p:nvSpPr>
          <p:cNvPr id="8" name="Content Placeholder 7">
            <a:extLst>
              <a:ext uri="{FF2B5EF4-FFF2-40B4-BE49-F238E27FC236}">
                <a16:creationId xmlns:a16="http://schemas.microsoft.com/office/drawing/2014/main" id="{03D0C942-AF9B-13DB-0120-1C7AF47A0D51}"/>
              </a:ext>
            </a:extLst>
          </p:cNvPr>
          <p:cNvSpPr>
            <a:spLocks noGrp="1"/>
          </p:cNvSpPr>
          <p:nvPr>
            <p:ph sz="half" idx="2"/>
          </p:nvPr>
        </p:nvSpPr>
        <p:spPr/>
        <p:txBody>
          <a:bodyPr/>
          <a:lstStyle/>
          <a:p>
            <a:endParaRPr lang="en-IN"/>
          </a:p>
        </p:txBody>
      </p:sp>
      <p:pic>
        <p:nvPicPr>
          <p:cNvPr id="12" name="Picture 11">
            <a:extLst>
              <a:ext uri="{FF2B5EF4-FFF2-40B4-BE49-F238E27FC236}">
                <a16:creationId xmlns:a16="http://schemas.microsoft.com/office/drawing/2014/main" id="{D88C6E6E-2571-A8B6-BD58-84FEF9C790C3}"/>
              </a:ext>
            </a:extLst>
          </p:cNvPr>
          <p:cNvPicPr>
            <a:picLocks noChangeAspect="1"/>
          </p:cNvPicPr>
          <p:nvPr/>
        </p:nvPicPr>
        <p:blipFill>
          <a:blip r:embed="rId2"/>
          <a:stretch>
            <a:fillRect/>
          </a:stretch>
        </p:blipFill>
        <p:spPr>
          <a:xfrm>
            <a:off x="-10140" y="1642012"/>
            <a:ext cx="6686550" cy="5210175"/>
          </a:xfrm>
          <a:prstGeom prst="rect">
            <a:avLst/>
          </a:prstGeom>
        </p:spPr>
      </p:pic>
      <p:pic>
        <p:nvPicPr>
          <p:cNvPr id="4" name="Picture 3">
            <a:extLst>
              <a:ext uri="{FF2B5EF4-FFF2-40B4-BE49-F238E27FC236}">
                <a16:creationId xmlns:a16="http://schemas.microsoft.com/office/drawing/2014/main" id="{DBA7765B-5BFB-E8AA-F3CF-5BE5375EC268}"/>
              </a:ext>
            </a:extLst>
          </p:cNvPr>
          <p:cNvPicPr>
            <a:picLocks noChangeAspect="1"/>
          </p:cNvPicPr>
          <p:nvPr/>
        </p:nvPicPr>
        <p:blipFill>
          <a:blip r:embed="rId3"/>
          <a:stretch>
            <a:fillRect/>
          </a:stretch>
        </p:blipFill>
        <p:spPr>
          <a:xfrm>
            <a:off x="6594219" y="1647825"/>
            <a:ext cx="6810375" cy="5210175"/>
          </a:xfrm>
          <a:prstGeom prst="rect">
            <a:avLst/>
          </a:prstGeom>
        </p:spPr>
      </p:pic>
      <p:sp>
        <p:nvSpPr>
          <p:cNvPr id="5" name="Oval 4">
            <a:extLst>
              <a:ext uri="{FF2B5EF4-FFF2-40B4-BE49-F238E27FC236}">
                <a16:creationId xmlns:a16="http://schemas.microsoft.com/office/drawing/2014/main" id="{D7712BCE-0F4D-D878-E104-B4E6298F5741}"/>
              </a:ext>
            </a:extLst>
          </p:cNvPr>
          <p:cNvSpPr/>
          <p:nvPr/>
        </p:nvSpPr>
        <p:spPr>
          <a:xfrm>
            <a:off x="8554065" y="3618271"/>
            <a:ext cx="1111045" cy="7964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6BADAC31-9FF6-473B-142F-060855C14D17}"/>
              </a:ext>
            </a:extLst>
          </p:cNvPr>
          <p:cNvSpPr/>
          <p:nvPr/>
        </p:nvSpPr>
        <p:spPr>
          <a:xfrm>
            <a:off x="9178415" y="4547423"/>
            <a:ext cx="1111045" cy="7964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67204483-0675-875A-20F4-A311DDF2C5A9}"/>
              </a:ext>
            </a:extLst>
          </p:cNvPr>
          <p:cNvSpPr/>
          <p:nvPr/>
        </p:nvSpPr>
        <p:spPr>
          <a:xfrm>
            <a:off x="10564763" y="4862052"/>
            <a:ext cx="1111045" cy="7964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98ED856F-7357-60E2-4DE0-EB41976AF95E}"/>
              </a:ext>
            </a:extLst>
          </p:cNvPr>
          <p:cNvSpPr/>
          <p:nvPr/>
        </p:nvSpPr>
        <p:spPr>
          <a:xfrm>
            <a:off x="10289460" y="3957485"/>
            <a:ext cx="776750" cy="58993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985897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AD27BF-90C6-6B8E-D9A9-93A839FF9FBE}"/>
              </a:ext>
            </a:extLst>
          </p:cNvPr>
          <p:cNvSpPr>
            <a:spLocks noGrp="1"/>
          </p:cNvSpPr>
          <p:nvPr>
            <p:ph idx="1"/>
          </p:nvPr>
        </p:nvSpPr>
        <p:spPr>
          <a:xfrm>
            <a:off x="481984" y="1948611"/>
            <a:ext cx="11617593" cy="5528821"/>
          </a:xfrm>
        </p:spPr>
        <p:txBody>
          <a:bodyPr/>
          <a:lstStyle/>
          <a:p>
            <a:r>
              <a:rPr lang="en-US"/>
              <a:t>The </a:t>
            </a:r>
            <a:r>
              <a:rPr lang="en-US" err="1"/>
              <a:t>Hénon</a:t>
            </a:r>
            <a:r>
              <a:rPr lang="en-US"/>
              <a:t>-- </a:t>
            </a:r>
            <a:r>
              <a:rPr lang="en-US" err="1"/>
              <a:t>Heiles</a:t>
            </a:r>
            <a:r>
              <a:rPr lang="en-US"/>
              <a:t> system is interesting because it exhibits chaotic behavior for certain initial conditions.</a:t>
            </a:r>
          </a:p>
          <a:p>
            <a:endParaRPr lang="en-US"/>
          </a:p>
          <a:p>
            <a:r>
              <a:rPr lang="en-US"/>
              <a:t>Chaotic behavior refers to a sensitive dependence on initial conditions, where small changes in the starting conditions can lead to drastically different trajectories over time.</a:t>
            </a:r>
          </a:p>
          <a:p>
            <a:endParaRPr lang="en-US"/>
          </a:p>
          <a:p>
            <a:r>
              <a:rPr lang="en-US"/>
              <a:t>This system has been extensively studied in the context of nonlinear dynamics and chaos theory. It has provided valuable insights into the nature of chaotic motion, bifurcations, and the transition to chaos in dynamical systems.</a:t>
            </a:r>
          </a:p>
          <a:p>
            <a:pPr marL="0" indent="0">
              <a:buNone/>
            </a:pPr>
            <a:r>
              <a:rPr lang="en-US"/>
              <a:t> </a:t>
            </a:r>
          </a:p>
          <a:p>
            <a:r>
              <a:rPr lang="en-US"/>
              <a:t>The </a:t>
            </a:r>
            <a:r>
              <a:rPr lang="en-US" err="1"/>
              <a:t>Hénon</a:t>
            </a:r>
            <a:r>
              <a:rPr lang="en-US"/>
              <a:t>- </a:t>
            </a:r>
            <a:r>
              <a:rPr lang="en-US" err="1"/>
              <a:t>Heiles</a:t>
            </a:r>
            <a:r>
              <a:rPr lang="en-US"/>
              <a:t> system serves as a fundamental example for understanding chaos and has applications in various fields, including physics, astronomy, and engineering.</a:t>
            </a:r>
            <a:endParaRPr lang="en-IN"/>
          </a:p>
        </p:txBody>
      </p:sp>
      <p:sp>
        <p:nvSpPr>
          <p:cNvPr id="2" name="Title 1">
            <a:extLst>
              <a:ext uri="{FF2B5EF4-FFF2-40B4-BE49-F238E27FC236}">
                <a16:creationId xmlns:a16="http://schemas.microsoft.com/office/drawing/2014/main" id="{05DBA80D-60B8-B4C1-B8B1-033F3E5AF9D3}"/>
              </a:ext>
            </a:extLst>
          </p:cNvPr>
          <p:cNvSpPr>
            <a:spLocks noGrp="1"/>
          </p:cNvSpPr>
          <p:nvPr>
            <p:ph type="title"/>
          </p:nvPr>
        </p:nvSpPr>
        <p:spPr>
          <a:xfrm>
            <a:off x="777240" y="365125"/>
            <a:ext cx="10659110" cy="1325563"/>
          </a:xfrm>
        </p:spPr>
        <p:txBody>
          <a:bodyPr/>
          <a:lstStyle/>
          <a:p>
            <a:r>
              <a:rPr lang="en-IN"/>
              <a:t>Introduction</a:t>
            </a:r>
          </a:p>
        </p:txBody>
      </p:sp>
    </p:spTree>
    <p:extLst>
      <p:ext uri="{BB962C8B-B14F-4D97-AF65-F5344CB8AC3E}">
        <p14:creationId xmlns:p14="http://schemas.microsoft.com/office/powerpoint/2010/main" val="36218147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2C236-8690-3E3E-99BD-BDE6B451DAF7}"/>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3DEA91AB-B343-C021-C9F7-AA06D6664190}"/>
              </a:ext>
            </a:extLst>
          </p:cNvPr>
          <p:cNvSpPr>
            <a:spLocks noGrp="1"/>
          </p:cNvSpPr>
          <p:nvPr>
            <p:ph sz="half" idx="1"/>
          </p:nvPr>
        </p:nvSpPr>
        <p:spPr/>
        <p:txBody>
          <a:bodyPr/>
          <a:lstStyle/>
          <a:p>
            <a:r>
              <a:rPr lang="en-IN" i="1"/>
              <a:t>Goldstein, Herbert; Poole, C. P.; </a:t>
            </a:r>
            <a:r>
              <a:rPr lang="en-IN" i="1" err="1"/>
              <a:t>Safko</a:t>
            </a:r>
            <a:r>
              <a:rPr lang="en-IN" i="1"/>
              <a:t>, J. L. (2001). Classical Mechanics (3rd ed.). Addison-Wesley. </a:t>
            </a:r>
            <a:r>
              <a:rPr lang="en-IN" i="1">
                <a:hlinkClick r:id="rId2" tooltip="ISBN (identifier)"/>
              </a:rPr>
              <a:t>ISBN</a:t>
            </a:r>
            <a:r>
              <a:rPr lang="en-IN" i="1"/>
              <a:t> </a:t>
            </a:r>
            <a:r>
              <a:rPr lang="en-IN" i="1">
                <a:hlinkClick r:id="rId3" tooltip="Special:BookSources/978-0-201-65702-9"/>
              </a:rPr>
              <a:t>978-0-201-65702-9</a:t>
            </a:r>
            <a:r>
              <a:rPr lang="en-IN" i="1"/>
              <a:t>.</a:t>
            </a:r>
          </a:p>
          <a:p>
            <a:r>
              <a:rPr lang="en-US" i="1" err="1"/>
              <a:t>Strogatz</a:t>
            </a:r>
            <a:r>
              <a:rPr lang="en-US" i="1"/>
              <a:t>, Steven, author. Nonlinear Dynamics and Chaos : with Applications to Physics, Biology, Chemistry, and Engineering. Boulder, CO :Westview Press, a member of the Perseus Books Group, 2015.</a:t>
            </a:r>
            <a:r>
              <a:rPr lang="en-US"/>
              <a:t> </a:t>
            </a:r>
          </a:p>
          <a:p>
            <a:r>
              <a:rPr lang="en-US" err="1"/>
              <a:t>Henon</a:t>
            </a:r>
            <a:r>
              <a:rPr lang="en-US"/>
              <a:t>, M. and </a:t>
            </a:r>
            <a:r>
              <a:rPr lang="en-US" err="1"/>
              <a:t>Heiles</a:t>
            </a:r>
            <a:r>
              <a:rPr lang="en-US"/>
              <a:t>, C., “The applicability of the third integral of motion: Some numerical experiments”, The Astronomical Journal, vol. 69, IOP, p. 73, 1964. doi:10.1086/109234.</a:t>
            </a:r>
          </a:p>
          <a:p>
            <a:endParaRPr lang="en-US"/>
          </a:p>
          <a:p>
            <a:endParaRPr lang="en-US"/>
          </a:p>
        </p:txBody>
      </p:sp>
      <p:sp>
        <p:nvSpPr>
          <p:cNvPr id="4" name="Content Placeholder 3">
            <a:extLst>
              <a:ext uri="{FF2B5EF4-FFF2-40B4-BE49-F238E27FC236}">
                <a16:creationId xmlns:a16="http://schemas.microsoft.com/office/drawing/2014/main" id="{2230DEF7-0CDB-C4DB-ED7E-A31EAFD8C08F}"/>
              </a:ext>
            </a:extLst>
          </p:cNvPr>
          <p:cNvSpPr>
            <a:spLocks noGrp="1"/>
          </p:cNvSpPr>
          <p:nvPr>
            <p:ph sz="half" idx="2"/>
          </p:nvPr>
        </p:nvSpPr>
        <p:spPr/>
        <p:txBody>
          <a:bodyPr/>
          <a:lstStyle/>
          <a:p>
            <a:r>
              <a:rPr lang="en-US"/>
              <a:t>Introduction to Modern Dynamics, David D Nolte (Second Edition) </a:t>
            </a:r>
            <a:r>
              <a:rPr lang="en-US">
                <a:hlinkClick r:id="rId4"/>
              </a:rPr>
              <a:t>https://global.oup.com/academic/product/introduction-to-modern-dynamics-9780198844631?cc=in&amp;lang=en&amp;</a:t>
            </a:r>
            <a:endParaRPr lang="en-US"/>
          </a:p>
          <a:p>
            <a:r>
              <a:rPr lang="en-US"/>
              <a:t>Hehe.pdf that we found online </a:t>
            </a:r>
            <a:r>
              <a:rPr lang="en-US">
                <a:hlinkClick r:id="rId5"/>
              </a:rPr>
              <a:t>https://jfuchs.hotell.kau.se/kurs/amek/prst/11_hehe.pdf</a:t>
            </a:r>
            <a:endParaRPr lang="en-US"/>
          </a:p>
          <a:p>
            <a:r>
              <a:rPr lang="en-US"/>
              <a:t>A mechanism explaining the metamorphoses of KAM islands in nonhyperbolic chaotic scattering, Nieto et al (2022) </a:t>
            </a:r>
            <a:r>
              <a:rPr lang="en-US">
                <a:hlinkClick r:id="rId6"/>
              </a:rPr>
              <a:t>https://link.springer.com/article/10.1007/s11071-022-07623-z</a:t>
            </a:r>
            <a:endParaRPr lang="en-US"/>
          </a:p>
          <a:p>
            <a:pPr marL="0" indent="0">
              <a:buNone/>
            </a:pPr>
            <a:endParaRPr lang="en-US"/>
          </a:p>
          <a:p>
            <a:endParaRPr lang="en-US"/>
          </a:p>
        </p:txBody>
      </p:sp>
    </p:spTree>
    <p:extLst>
      <p:ext uri="{BB962C8B-B14F-4D97-AF65-F5344CB8AC3E}">
        <p14:creationId xmlns:p14="http://schemas.microsoft.com/office/powerpoint/2010/main" val="40605239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0AED50-275E-82E7-E3E3-D80F00DB3E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38FD9B-C58E-03E9-C1FC-F46D5C723012}"/>
              </a:ext>
            </a:extLst>
          </p:cNvPr>
          <p:cNvSpPr>
            <a:spLocks noGrp="1"/>
          </p:cNvSpPr>
          <p:nvPr>
            <p:ph type="title"/>
          </p:nvPr>
        </p:nvSpPr>
        <p:spPr/>
        <p:txBody>
          <a:bodyPr/>
          <a:lstStyle/>
          <a:p>
            <a:r>
              <a:rPr lang="en-US"/>
              <a:t>Thank You</a:t>
            </a:r>
          </a:p>
        </p:txBody>
      </p:sp>
      <p:sp>
        <p:nvSpPr>
          <p:cNvPr id="4" name="Content Placeholder 3">
            <a:extLst>
              <a:ext uri="{FF2B5EF4-FFF2-40B4-BE49-F238E27FC236}">
                <a16:creationId xmlns:a16="http://schemas.microsoft.com/office/drawing/2014/main" id="{C83E781D-BAFF-05CB-3548-23501A755F6D}"/>
              </a:ext>
            </a:extLst>
          </p:cNvPr>
          <p:cNvSpPr>
            <a:spLocks noGrp="1"/>
          </p:cNvSpPr>
          <p:nvPr>
            <p:ph sz="half" idx="2"/>
          </p:nvPr>
        </p:nvSpPr>
        <p:spPr/>
        <p:txBody>
          <a:bodyPr/>
          <a:lstStyle/>
          <a:p>
            <a:r>
              <a:rPr lang="en-US"/>
              <a:t>Team Member Contributions:</a:t>
            </a:r>
          </a:p>
          <a:p>
            <a:endParaRPr lang="en-US"/>
          </a:p>
        </p:txBody>
      </p:sp>
      <p:graphicFrame>
        <p:nvGraphicFramePr>
          <p:cNvPr id="8" name="Table 7">
            <a:extLst>
              <a:ext uri="{FF2B5EF4-FFF2-40B4-BE49-F238E27FC236}">
                <a16:creationId xmlns:a16="http://schemas.microsoft.com/office/drawing/2014/main" id="{BB42614B-4639-7A41-8867-1394F3AA0EC7}"/>
              </a:ext>
            </a:extLst>
          </p:cNvPr>
          <p:cNvGraphicFramePr>
            <a:graphicFrameLocks noGrp="1"/>
          </p:cNvGraphicFramePr>
          <p:nvPr>
            <p:extLst>
              <p:ext uri="{D42A27DB-BD31-4B8C-83A1-F6EECF244321}">
                <p14:modId xmlns:p14="http://schemas.microsoft.com/office/powerpoint/2010/main" val="3754778902"/>
              </p:ext>
            </p:extLst>
          </p:nvPr>
        </p:nvGraphicFramePr>
        <p:xfrm>
          <a:off x="6341806" y="2224001"/>
          <a:ext cx="5335639" cy="2426657"/>
        </p:xfrm>
        <a:graphic>
          <a:graphicData uri="http://schemas.openxmlformats.org/drawingml/2006/table">
            <a:tbl>
              <a:tblPr firstRow="1" bandRow="1">
                <a:tableStyleId>{5C22544A-7EE6-4342-B048-85BDC9FD1C3A}</a:tableStyleId>
              </a:tblPr>
              <a:tblGrid>
                <a:gridCol w="1190359">
                  <a:extLst>
                    <a:ext uri="{9D8B030D-6E8A-4147-A177-3AD203B41FA5}">
                      <a16:colId xmlns:a16="http://schemas.microsoft.com/office/drawing/2014/main" val="3793210442"/>
                    </a:ext>
                  </a:extLst>
                </a:gridCol>
                <a:gridCol w="1036320">
                  <a:extLst>
                    <a:ext uri="{9D8B030D-6E8A-4147-A177-3AD203B41FA5}">
                      <a16:colId xmlns:a16="http://schemas.microsoft.com/office/drawing/2014/main" val="3098885927"/>
                    </a:ext>
                  </a:extLst>
                </a:gridCol>
                <a:gridCol w="1036320">
                  <a:extLst>
                    <a:ext uri="{9D8B030D-6E8A-4147-A177-3AD203B41FA5}">
                      <a16:colId xmlns:a16="http://schemas.microsoft.com/office/drawing/2014/main" val="2240134403"/>
                    </a:ext>
                  </a:extLst>
                </a:gridCol>
                <a:gridCol w="1036320">
                  <a:extLst>
                    <a:ext uri="{9D8B030D-6E8A-4147-A177-3AD203B41FA5}">
                      <a16:colId xmlns:a16="http://schemas.microsoft.com/office/drawing/2014/main" val="2334755003"/>
                    </a:ext>
                  </a:extLst>
                </a:gridCol>
                <a:gridCol w="1036320">
                  <a:extLst>
                    <a:ext uri="{9D8B030D-6E8A-4147-A177-3AD203B41FA5}">
                      <a16:colId xmlns:a16="http://schemas.microsoft.com/office/drawing/2014/main" val="3413058846"/>
                    </a:ext>
                  </a:extLst>
                </a:gridCol>
              </a:tblGrid>
              <a:tr h="370840">
                <a:tc>
                  <a:txBody>
                    <a:bodyPr/>
                    <a:lstStyle/>
                    <a:p>
                      <a:endParaRPr lang="en-IN"/>
                    </a:p>
                  </a:txBody>
                  <a:tcPr/>
                </a:tc>
                <a:tc>
                  <a:txBody>
                    <a:bodyPr/>
                    <a:lstStyle/>
                    <a:p>
                      <a:r>
                        <a:rPr lang="en-IN"/>
                        <a:t>Sasi Mitra</a:t>
                      </a:r>
                    </a:p>
                  </a:txBody>
                  <a:tcPr/>
                </a:tc>
                <a:tc>
                  <a:txBody>
                    <a:bodyPr/>
                    <a:lstStyle/>
                    <a:p>
                      <a:r>
                        <a:rPr lang="en-IN"/>
                        <a:t>Shreya K</a:t>
                      </a:r>
                    </a:p>
                  </a:txBody>
                  <a:tcPr/>
                </a:tc>
                <a:tc>
                  <a:txBody>
                    <a:bodyPr/>
                    <a:lstStyle/>
                    <a:p>
                      <a:r>
                        <a:rPr lang="en-IN"/>
                        <a:t>Hitesh D</a:t>
                      </a:r>
                    </a:p>
                  </a:txBody>
                  <a:tcPr/>
                </a:tc>
                <a:tc>
                  <a:txBody>
                    <a:bodyPr/>
                    <a:lstStyle/>
                    <a:p>
                      <a:r>
                        <a:rPr lang="en-IN"/>
                        <a:t>Rasheed SK</a:t>
                      </a:r>
                    </a:p>
                  </a:txBody>
                  <a:tcPr/>
                </a:tc>
                <a:extLst>
                  <a:ext uri="{0D108BD9-81ED-4DB2-BD59-A6C34878D82A}">
                    <a16:rowId xmlns:a16="http://schemas.microsoft.com/office/drawing/2014/main" val="486718859"/>
                  </a:ext>
                </a:extLst>
              </a:tr>
              <a:tr h="370840">
                <a:tc>
                  <a:txBody>
                    <a:bodyPr/>
                    <a:lstStyle/>
                    <a:p>
                      <a:r>
                        <a:rPr lang="en-IN"/>
                        <a:t>Coding</a:t>
                      </a:r>
                    </a:p>
                  </a:txBody>
                  <a:tcPr/>
                </a:tc>
                <a:tc>
                  <a:txBody>
                    <a:bodyPr/>
                    <a:lstStyle/>
                    <a:p>
                      <a:r>
                        <a:rPr lang="en-IN"/>
                        <a:t>40</a:t>
                      </a:r>
                    </a:p>
                  </a:txBody>
                  <a:tcPr/>
                </a:tc>
                <a:tc>
                  <a:txBody>
                    <a:bodyPr/>
                    <a:lstStyle/>
                    <a:p>
                      <a:r>
                        <a:rPr lang="en-IN"/>
                        <a:t>20</a:t>
                      </a:r>
                    </a:p>
                  </a:txBody>
                  <a:tcPr/>
                </a:tc>
                <a:tc>
                  <a:txBody>
                    <a:bodyPr/>
                    <a:lstStyle/>
                    <a:p>
                      <a:r>
                        <a:rPr lang="en-IN"/>
                        <a:t>20</a:t>
                      </a:r>
                    </a:p>
                  </a:txBody>
                  <a:tcPr/>
                </a:tc>
                <a:tc>
                  <a:txBody>
                    <a:bodyPr/>
                    <a:lstStyle/>
                    <a:p>
                      <a:r>
                        <a:rPr lang="en-IN"/>
                        <a:t>20</a:t>
                      </a:r>
                    </a:p>
                  </a:txBody>
                  <a:tcPr/>
                </a:tc>
                <a:extLst>
                  <a:ext uri="{0D108BD9-81ED-4DB2-BD59-A6C34878D82A}">
                    <a16:rowId xmlns:a16="http://schemas.microsoft.com/office/drawing/2014/main" val="3467074100"/>
                  </a:ext>
                </a:extLst>
              </a:tr>
              <a:tr h="370840">
                <a:tc>
                  <a:txBody>
                    <a:bodyPr/>
                    <a:lstStyle/>
                    <a:p>
                      <a:r>
                        <a:rPr lang="en-IN"/>
                        <a:t>Results</a:t>
                      </a:r>
                    </a:p>
                  </a:txBody>
                  <a:tcPr/>
                </a:tc>
                <a:tc>
                  <a:txBody>
                    <a:bodyPr/>
                    <a:lstStyle/>
                    <a:p>
                      <a:r>
                        <a:rPr lang="en-IN"/>
                        <a:t>25</a:t>
                      </a:r>
                    </a:p>
                  </a:txBody>
                  <a:tcPr/>
                </a:tc>
                <a:tc>
                  <a:txBody>
                    <a:bodyPr/>
                    <a:lstStyle/>
                    <a:p>
                      <a:r>
                        <a:rPr lang="en-IN"/>
                        <a:t>25</a:t>
                      </a:r>
                    </a:p>
                  </a:txBody>
                  <a:tcPr/>
                </a:tc>
                <a:tc>
                  <a:txBody>
                    <a:bodyPr/>
                    <a:lstStyle/>
                    <a:p>
                      <a:r>
                        <a:rPr lang="en-IN"/>
                        <a:t>25</a:t>
                      </a:r>
                    </a:p>
                  </a:txBody>
                  <a:tcPr/>
                </a:tc>
                <a:tc>
                  <a:txBody>
                    <a:bodyPr/>
                    <a:lstStyle/>
                    <a:p>
                      <a:r>
                        <a:rPr lang="en-IN"/>
                        <a:t>25</a:t>
                      </a:r>
                    </a:p>
                  </a:txBody>
                  <a:tcPr/>
                </a:tc>
                <a:extLst>
                  <a:ext uri="{0D108BD9-81ED-4DB2-BD59-A6C34878D82A}">
                    <a16:rowId xmlns:a16="http://schemas.microsoft.com/office/drawing/2014/main" val="2225114579"/>
                  </a:ext>
                </a:extLst>
              </a:tr>
              <a:tr h="370840">
                <a:tc>
                  <a:txBody>
                    <a:bodyPr/>
                    <a:lstStyle/>
                    <a:p>
                      <a:r>
                        <a:rPr lang="en-IN"/>
                        <a:t>Literature Survey</a:t>
                      </a:r>
                    </a:p>
                  </a:txBody>
                  <a:tcPr/>
                </a:tc>
                <a:tc>
                  <a:txBody>
                    <a:bodyPr/>
                    <a:lstStyle/>
                    <a:p>
                      <a:r>
                        <a:rPr lang="en-IN"/>
                        <a:t>25</a:t>
                      </a:r>
                    </a:p>
                  </a:txBody>
                  <a:tcPr/>
                </a:tc>
                <a:tc>
                  <a:txBody>
                    <a:bodyPr/>
                    <a:lstStyle/>
                    <a:p>
                      <a:r>
                        <a:rPr lang="en-IN"/>
                        <a:t>25</a:t>
                      </a:r>
                    </a:p>
                  </a:txBody>
                  <a:tcPr/>
                </a:tc>
                <a:tc>
                  <a:txBody>
                    <a:bodyPr/>
                    <a:lstStyle/>
                    <a:p>
                      <a:r>
                        <a:rPr lang="en-IN"/>
                        <a:t>25</a:t>
                      </a:r>
                    </a:p>
                  </a:txBody>
                  <a:tcPr/>
                </a:tc>
                <a:tc>
                  <a:txBody>
                    <a:bodyPr/>
                    <a:lstStyle/>
                    <a:p>
                      <a:r>
                        <a:rPr lang="en-IN"/>
                        <a:t>25</a:t>
                      </a:r>
                    </a:p>
                  </a:txBody>
                  <a:tcPr/>
                </a:tc>
                <a:extLst>
                  <a:ext uri="{0D108BD9-81ED-4DB2-BD59-A6C34878D82A}">
                    <a16:rowId xmlns:a16="http://schemas.microsoft.com/office/drawing/2014/main" val="3892212641"/>
                  </a:ext>
                </a:extLst>
              </a:tr>
              <a:tr h="404817">
                <a:tc>
                  <a:txBody>
                    <a:bodyPr/>
                    <a:lstStyle/>
                    <a:p>
                      <a:r>
                        <a:rPr lang="en-IN"/>
                        <a:t>PPT</a:t>
                      </a:r>
                    </a:p>
                  </a:txBody>
                  <a:tcPr/>
                </a:tc>
                <a:tc>
                  <a:txBody>
                    <a:bodyPr/>
                    <a:lstStyle/>
                    <a:p>
                      <a:r>
                        <a:rPr lang="en-IN"/>
                        <a:t>30</a:t>
                      </a:r>
                    </a:p>
                  </a:txBody>
                  <a:tcPr/>
                </a:tc>
                <a:tc>
                  <a:txBody>
                    <a:bodyPr/>
                    <a:lstStyle/>
                    <a:p>
                      <a:r>
                        <a:rPr lang="en-IN"/>
                        <a:t>20</a:t>
                      </a:r>
                    </a:p>
                  </a:txBody>
                  <a:tcPr/>
                </a:tc>
                <a:tc>
                  <a:txBody>
                    <a:bodyPr/>
                    <a:lstStyle/>
                    <a:p>
                      <a:r>
                        <a:rPr lang="en-IN"/>
                        <a:t>30</a:t>
                      </a:r>
                    </a:p>
                  </a:txBody>
                  <a:tcPr/>
                </a:tc>
                <a:tc>
                  <a:txBody>
                    <a:bodyPr/>
                    <a:lstStyle/>
                    <a:p>
                      <a:r>
                        <a:rPr lang="en-IN"/>
                        <a:t>20</a:t>
                      </a:r>
                    </a:p>
                  </a:txBody>
                  <a:tcPr/>
                </a:tc>
                <a:extLst>
                  <a:ext uri="{0D108BD9-81ED-4DB2-BD59-A6C34878D82A}">
                    <a16:rowId xmlns:a16="http://schemas.microsoft.com/office/drawing/2014/main" val="969708809"/>
                  </a:ext>
                </a:extLst>
              </a:tr>
            </a:tbl>
          </a:graphicData>
        </a:graphic>
      </p:graphicFrame>
      <p:pic>
        <p:nvPicPr>
          <p:cNvPr id="5" name="Picture 4">
            <a:extLst>
              <a:ext uri="{FF2B5EF4-FFF2-40B4-BE49-F238E27FC236}">
                <a16:creationId xmlns:a16="http://schemas.microsoft.com/office/drawing/2014/main" id="{2F1ACEBC-8B3F-B340-6C49-88D4CD78B2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32282"/>
            <a:ext cx="6334125" cy="3571875"/>
          </a:xfrm>
          <a:prstGeom prst="rect">
            <a:avLst/>
          </a:prstGeom>
        </p:spPr>
      </p:pic>
    </p:spTree>
    <p:extLst>
      <p:ext uri="{BB962C8B-B14F-4D97-AF65-F5344CB8AC3E}">
        <p14:creationId xmlns:p14="http://schemas.microsoft.com/office/powerpoint/2010/main" val="1928027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D3AF275-0D7F-9F1C-2195-438749A9D4B6}"/>
                  </a:ext>
                </a:extLst>
              </p:cNvPr>
              <p:cNvSpPr>
                <a:spLocks noGrp="1"/>
              </p:cNvSpPr>
              <p:nvPr>
                <p:ph idx="1"/>
              </p:nvPr>
            </p:nvSpPr>
            <p:spPr>
              <a:xfrm>
                <a:off x="766445" y="1098038"/>
                <a:ext cx="10659110" cy="4351338"/>
              </a:xfrm>
            </p:spPr>
            <p:txBody>
              <a:bodyPr>
                <a:normAutofit/>
              </a:bodyPr>
              <a:lstStyle/>
              <a:p>
                <a:r>
                  <a:rPr lang="en-US"/>
                  <a:t>The </a:t>
                </a:r>
                <a:r>
                  <a:rPr lang="en-US" err="1"/>
                  <a:t>Hénon-Heiles</a:t>
                </a:r>
                <a:r>
                  <a:rPr lang="en-US"/>
                  <a:t> system is a famous example of dynamic systems and celestial mechanics. It was introduced by the physicists Michel </a:t>
                </a:r>
                <a:r>
                  <a:rPr lang="en-US" err="1"/>
                  <a:t>Hénon</a:t>
                </a:r>
                <a:r>
                  <a:rPr lang="en-US"/>
                  <a:t> and Carl </a:t>
                </a:r>
                <a:r>
                  <a:rPr lang="en-US" err="1"/>
                  <a:t>Heiles</a:t>
                </a:r>
                <a:r>
                  <a:rPr lang="en-US"/>
                  <a:t> in 1964 as a simplified model to study the motion of stars in galaxies. The system describes the motion of a particle under the influence of a specific potential energy function.</a:t>
                </a:r>
              </a:p>
              <a:p>
                <a:endParaRPr lang="en-US"/>
              </a:p>
              <a:p>
                <a:r>
                  <a:rPr lang="en-US"/>
                  <a:t>The potential energy function used in the </a:t>
                </a:r>
                <a:r>
                  <a:rPr lang="en-US" err="1"/>
                  <a:t>Hénon-Heiles</a:t>
                </a:r>
                <a:r>
                  <a:rPr lang="en-US"/>
                  <a:t> system is given by:</a:t>
                </a:r>
              </a:p>
              <a:p>
                <a:endParaRPr lang="en-US"/>
              </a:p>
              <a:p>
                <a:pPr marL="0" indent="0">
                  <a:buNone/>
                </a:pPr>
                <a14:m>
                  <m:oMathPara xmlns:m="http://schemas.openxmlformats.org/officeDocument/2006/math">
                    <m:oMathParaPr>
                      <m:jc m:val="centerGroup"/>
                    </m:oMathParaPr>
                    <m:oMath xmlns:m="http://schemas.openxmlformats.org/officeDocument/2006/math">
                      <m:r>
                        <m:rPr>
                          <m:sty m:val="p"/>
                        </m:rPr>
                        <a:rPr lang="en-IN" b="1" i="1">
                          <a:latin typeface="Cambria Math" panose="02040503050406030204" pitchFamily="18" charset="0"/>
                          <a:ea typeface="Calibri" panose="020F0502020204030204" pitchFamily="34" charset="0"/>
                          <a:cs typeface="Times New Roman" panose="02020603050405020304" pitchFamily="18" charset="0"/>
                        </a:rPr>
                        <m:t>V</m:t>
                      </m:r>
                      <m:r>
                        <a:rPr lang="en-IN" b="1" i="1" smtClean="0">
                          <a:latin typeface="Cambria Math" panose="02040503050406030204" pitchFamily="18" charset="0"/>
                          <a:ea typeface="Calibri" panose="020F0502020204030204" pitchFamily="34" charset="0"/>
                          <a:cs typeface="Times New Roman" panose="02020603050405020304" pitchFamily="18" charset="0"/>
                        </a:rPr>
                        <m:t>=</m:t>
                      </m:r>
                      <m:r>
                        <a:rPr lang="en-IN" sz="2000" b="1" i="1" smtClean="0">
                          <a:effectLst/>
                          <a:latin typeface="Cambria Math" panose="02040503050406030204" pitchFamily="18" charset="0"/>
                          <a:ea typeface="Calibri" panose="020F0502020204030204" pitchFamily="34" charset="0"/>
                          <a:cs typeface="Times New Roman" panose="02020603050405020304" pitchFamily="18" charset="0"/>
                        </a:rPr>
                        <m:t> </m:t>
                      </m:r>
                      <m:f>
                        <m:fPr>
                          <m:ctrlPr>
                            <a:rPr lang="en-IN" b="1" i="1">
                              <a:effectLst/>
                              <a:latin typeface="Cambria Math" panose="02040503050406030204" pitchFamily="18" charset="0"/>
                            </a:rPr>
                          </m:ctrlPr>
                        </m:fPr>
                        <m:num>
                          <m:r>
                            <a:rPr lang="en-IN" sz="2000" b="1" i="1">
                              <a:effectLst/>
                              <a:latin typeface="Cambria Math" panose="02040503050406030204" pitchFamily="18" charset="0"/>
                              <a:ea typeface="Calibri" panose="020F0502020204030204" pitchFamily="34" charset="0"/>
                              <a:cs typeface="Times New Roman" panose="02020603050405020304" pitchFamily="18" charset="0"/>
                            </a:rPr>
                            <m:t>𝟏</m:t>
                          </m:r>
                        </m:num>
                        <m:den>
                          <m:r>
                            <a:rPr lang="en-IN" sz="2000" b="1" i="1">
                              <a:effectLst/>
                              <a:latin typeface="Cambria Math" panose="02040503050406030204" pitchFamily="18" charset="0"/>
                              <a:ea typeface="Calibri" panose="020F0502020204030204" pitchFamily="34" charset="0"/>
                              <a:cs typeface="Times New Roman" panose="02020603050405020304" pitchFamily="18" charset="0"/>
                            </a:rPr>
                            <m:t>𝟐</m:t>
                          </m:r>
                        </m:den>
                      </m:f>
                      <m:r>
                        <a:rPr lang="en-IN" sz="2000" b="1" i="1">
                          <a:effectLst/>
                          <a:latin typeface="Cambria Math" panose="02040503050406030204" pitchFamily="18" charset="0"/>
                          <a:ea typeface="Calibri" panose="020F0502020204030204" pitchFamily="34" charset="0"/>
                          <a:cs typeface="Times New Roman" panose="02020603050405020304" pitchFamily="18" charset="0"/>
                        </a:rPr>
                        <m:t> ( </m:t>
                      </m:r>
                      <m:sSup>
                        <m:sSupPr>
                          <m:ctrlPr>
                            <a:rPr lang="en-IN" sz="2000" b="1" i="1" smtClean="0">
                              <a:effectLst/>
                              <a:latin typeface="Cambria Math" panose="02040503050406030204" pitchFamily="18" charset="0"/>
                              <a:ea typeface="Calibri" panose="020F0502020204030204" pitchFamily="34" charset="0"/>
                              <a:cs typeface="Times New Roman" panose="02020603050405020304" pitchFamily="18" charset="0"/>
                            </a:rPr>
                          </m:ctrlPr>
                        </m:sSupPr>
                        <m:e>
                          <m:r>
                            <a:rPr lang="en-IN" sz="2000" b="1" i="1" smtClean="0">
                              <a:effectLst/>
                              <a:latin typeface="Cambria Math" panose="02040503050406030204" pitchFamily="18" charset="0"/>
                              <a:ea typeface="Calibri" panose="020F0502020204030204" pitchFamily="34" charset="0"/>
                              <a:cs typeface="Times New Roman" panose="02020603050405020304" pitchFamily="18" charset="0"/>
                            </a:rPr>
                            <m:t>𝒙</m:t>
                          </m:r>
                        </m:e>
                        <m:sup>
                          <m:r>
                            <a:rPr lang="en-IN" sz="2000" b="1" i="1" smtClean="0">
                              <a:effectLst/>
                              <a:latin typeface="Cambria Math" panose="02040503050406030204" pitchFamily="18" charset="0"/>
                              <a:ea typeface="Calibri" panose="020F0502020204030204" pitchFamily="34" charset="0"/>
                              <a:cs typeface="Times New Roman" panose="02020603050405020304" pitchFamily="18" charset="0"/>
                            </a:rPr>
                            <m:t>𝟐</m:t>
                          </m:r>
                        </m:sup>
                      </m:sSup>
                      <m:r>
                        <a:rPr lang="en-IN" sz="2000" b="1" i="1">
                          <a:effectLst/>
                          <a:latin typeface="Cambria Math" panose="02040503050406030204" pitchFamily="18" charset="0"/>
                          <a:ea typeface="Calibri" panose="020F0502020204030204" pitchFamily="34" charset="0"/>
                          <a:cs typeface="Times New Roman" panose="02020603050405020304" pitchFamily="18" charset="0"/>
                        </a:rPr>
                        <m:t> + </m:t>
                      </m:r>
                      <m:sSup>
                        <m:sSupPr>
                          <m:ctrlPr>
                            <a:rPr lang="en-IN" sz="2000" b="1" i="1" smtClean="0">
                              <a:effectLst/>
                              <a:latin typeface="Cambria Math" panose="02040503050406030204" pitchFamily="18" charset="0"/>
                              <a:ea typeface="Calibri" panose="020F0502020204030204" pitchFamily="34" charset="0"/>
                              <a:cs typeface="Times New Roman" panose="02020603050405020304" pitchFamily="18" charset="0"/>
                            </a:rPr>
                          </m:ctrlPr>
                        </m:sSupPr>
                        <m:e>
                          <m:r>
                            <a:rPr lang="en-IN" sz="2000" b="1" i="1">
                              <a:effectLst/>
                              <a:latin typeface="Cambria Math" panose="02040503050406030204" pitchFamily="18" charset="0"/>
                              <a:ea typeface="Calibri" panose="020F0502020204030204" pitchFamily="34" charset="0"/>
                              <a:cs typeface="Times New Roman" panose="02020603050405020304" pitchFamily="18" charset="0"/>
                            </a:rPr>
                            <m:t>𝒚</m:t>
                          </m:r>
                        </m:e>
                        <m:sup>
                          <m:r>
                            <a:rPr lang="en-IN" sz="2000" b="1" i="1">
                              <a:effectLst/>
                              <a:latin typeface="Cambria Math" panose="02040503050406030204" pitchFamily="18" charset="0"/>
                              <a:ea typeface="Calibri" panose="020F0502020204030204" pitchFamily="34" charset="0"/>
                              <a:cs typeface="Times New Roman" panose="02020603050405020304" pitchFamily="18" charset="0"/>
                            </a:rPr>
                            <m:t>𝟐</m:t>
                          </m:r>
                        </m:sup>
                      </m:sSup>
                      <m:r>
                        <a:rPr lang="en-IN" sz="2000" b="1" i="1">
                          <a:effectLst/>
                          <a:latin typeface="Cambria Math" panose="02040503050406030204" pitchFamily="18" charset="0"/>
                          <a:ea typeface="Calibri" panose="020F0502020204030204" pitchFamily="34" charset="0"/>
                          <a:cs typeface="Times New Roman" panose="02020603050405020304" pitchFamily="18" charset="0"/>
                        </a:rPr>
                        <m:t> ) +</m:t>
                      </m:r>
                      <m:r>
                        <a:rPr lang="en-IN" sz="2000" b="1" i="1" smtClean="0">
                          <a:effectLst/>
                          <a:latin typeface="Cambria Math" panose="02040503050406030204" pitchFamily="18" charset="0"/>
                          <a:ea typeface="Calibri" panose="020F0502020204030204" pitchFamily="34" charset="0"/>
                          <a:cs typeface="Times New Roman" panose="02020603050405020304" pitchFamily="18" charset="0"/>
                        </a:rPr>
                        <m:t>𝝀</m:t>
                      </m:r>
                      <m:r>
                        <a:rPr lang="en-IN" sz="2000" b="1" i="1">
                          <a:effectLst/>
                          <a:latin typeface="Cambria Math" panose="02040503050406030204" pitchFamily="18" charset="0"/>
                          <a:ea typeface="Calibri" panose="020F0502020204030204" pitchFamily="34" charset="0"/>
                          <a:cs typeface="Times New Roman" panose="02020603050405020304" pitchFamily="18" charset="0"/>
                        </a:rPr>
                        <m:t>(</m:t>
                      </m:r>
                      <m:sSup>
                        <m:sSupPr>
                          <m:ctrlPr>
                            <a:rPr lang="en-IN" sz="2000" b="1" i="1" smtClean="0">
                              <a:effectLst/>
                              <a:latin typeface="Cambria Math" panose="02040503050406030204" pitchFamily="18" charset="0"/>
                              <a:ea typeface="Calibri" panose="020F0502020204030204" pitchFamily="34" charset="0"/>
                              <a:cs typeface="Times New Roman" panose="02020603050405020304" pitchFamily="18" charset="0"/>
                            </a:rPr>
                          </m:ctrlPr>
                        </m:sSupPr>
                        <m:e>
                          <m:r>
                            <a:rPr lang="en-IN" sz="2000" b="1" i="1">
                              <a:effectLst/>
                              <a:latin typeface="Cambria Math" panose="02040503050406030204" pitchFamily="18" charset="0"/>
                              <a:ea typeface="Calibri" panose="020F0502020204030204" pitchFamily="34" charset="0"/>
                              <a:cs typeface="Times New Roman" panose="02020603050405020304" pitchFamily="18" charset="0"/>
                            </a:rPr>
                            <m:t>𝒙</m:t>
                          </m:r>
                        </m:e>
                        <m:sup>
                          <m:r>
                            <a:rPr lang="en-IN" sz="2000" b="1" i="1">
                              <a:effectLst/>
                              <a:latin typeface="Cambria Math" panose="02040503050406030204" pitchFamily="18" charset="0"/>
                              <a:ea typeface="Calibri" panose="020F0502020204030204" pitchFamily="34" charset="0"/>
                              <a:cs typeface="Times New Roman" panose="02020603050405020304" pitchFamily="18" charset="0"/>
                            </a:rPr>
                            <m:t>𝟐</m:t>
                          </m:r>
                        </m:sup>
                      </m:sSup>
                      <m:r>
                        <a:rPr lang="en-IN" sz="2000" b="1" i="1">
                          <a:effectLst/>
                          <a:latin typeface="Cambria Math" panose="02040503050406030204" pitchFamily="18" charset="0"/>
                          <a:ea typeface="Calibri" panose="020F0502020204030204" pitchFamily="34" charset="0"/>
                          <a:cs typeface="Times New Roman" panose="02020603050405020304" pitchFamily="18" charset="0"/>
                        </a:rPr>
                        <m:t>)</m:t>
                      </m:r>
                      <m:r>
                        <a:rPr lang="en-IN" sz="2000" b="1" i="1">
                          <a:effectLst/>
                          <a:latin typeface="Cambria Math" panose="02040503050406030204" pitchFamily="18" charset="0"/>
                          <a:ea typeface="Calibri" panose="020F0502020204030204" pitchFamily="34" charset="0"/>
                          <a:cs typeface="Times New Roman" panose="02020603050405020304" pitchFamily="18" charset="0"/>
                        </a:rPr>
                        <m:t>𝒚</m:t>
                      </m:r>
                      <m:r>
                        <a:rPr lang="en-IN" sz="2000" b="1" i="1">
                          <a:effectLst/>
                          <a:latin typeface="Cambria Math" panose="02040503050406030204" pitchFamily="18" charset="0"/>
                          <a:ea typeface="Calibri" panose="020F0502020204030204" pitchFamily="34" charset="0"/>
                          <a:cs typeface="Times New Roman" panose="02020603050405020304" pitchFamily="18" charset="0"/>
                        </a:rPr>
                        <m:t> −</m:t>
                      </m:r>
                      <m:r>
                        <a:rPr lang="en-IN" sz="2000" b="1" i="1" smtClean="0">
                          <a:effectLst/>
                          <a:latin typeface="Cambria Math" panose="02040503050406030204" pitchFamily="18" charset="0"/>
                          <a:ea typeface="Calibri" panose="020F0502020204030204" pitchFamily="34" charset="0"/>
                          <a:cs typeface="Times New Roman" panose="02020603050405020304" pitchFamily="18" charset="0"/>
                        </a:rPr>
                        <m:t>𝝀</m:t>
                      </m:r>
                      <m:f>
                        <m:fPr>
                          <m:ctrlPr>
                            <a:rPr lang="en-IN" b="1" i="1">
                              <a:effectLst/>
                              <a:latin typeface="Cambria Math" panose="02040503050406030204" pitchFamily="18" charset="0"/>
                            </a:rPr>
                          </m:ctrlPr>
                        </m:fPr>
                        <m:num>
                          <m:r>
                            <a:rPr lang="en-IN" sz="2000" b="1" i="1">
                              <a:effectLst/>
                              <a:latin typeface="Cambria Math" panose="02040503050406030204" pitchFamily="18" charset="0"/>
                              <a:ea typeface="Calibri" panose="020F0502020204030204" pitchFamily="34" charset="0"/>
                              <a:cs typeface="Times New Roman" panose="02020603050405020304" pitchFamily="18" charset="0"/>
                            </a:rPr>
                            <m:t>𝟏</m:t>
                          </m:r>
                        </m:num>
                        <m:den>
                          <m:r>
                            <a:rPr lang="en-IN" sz="2000" b="1" i="1">
                              <a:effectLst/>
                              <a:latin typeface="Cambria Math" panose="02040503050406030204" pitchFamily="18" charset="0"/>
                              <a:ea typeface="Calibri" panose="020F0502020204030204" pitchFamily="34" charset="0"/>
                              <a:cs typeface="Times New Roman" panose="02020603050405020304" pitchFamily="18" charset="0"/>
                            </a:rPr>
                            <m:t>𝟑</m:t>
                          </m:r>
                        </m:den>
                      </m:f>
                      <m:sSup>
                        <m:sSupPr>
                          <m:ctrlPr>
                            <a:rPr lang="en-IN" b="1" i="1">
                              <a:effectLst/>
                              <a:latin typeface="Cambria Math" panose="02040503050406030204" pitchFamily="18" charset="0"/>
                            </a:rPr>
                          </m:ctrlPr>
                        </m:sSupPr>
                        <m:e>
                          <m:r>
                            <a:rPr lang="en-IN" sz="2000" b="1" i="1">
                              <a:effectLst/>
                              <a:latin typeface="Cambria Math" panose="02040503050406030204" pitchFamily="18" charset="0"/>
                              <a:ea typeface="Calibri" panose="020F0502020204030204" pitchFamily="34" charset="0"/>
                              <a:cs typeface="Times New Roman" panose="02020603050405020304" pitchFamily="18" charset="0"/>
                            </a:rPr>
                            <m:t>𝒚</m:t>
                          </m:r>
                        </m:e>
                        <m:sup>
                          <m:r>
                            <a:rPr lang="en-IN" sz="2000" b="1" i="1">
                              <a:effectLst/>
                              <a:latin typeface="Cambria Math" panose="02040503050406030204" pitchFamily="18" charset="0"/>
                              <a:ea typeface="Calibri" panose="020F0502020204030204" pitchFamily="34" charset="0"/>
                              <a:cs typeface="Times New Roman" panose="02020603050405020304" pitchFamily="18" charset="0"/>
                            </a:rPr>
                            <m:t>𝟑</m:t>
                          </m:r>
                        </m:sup>
                      </m:sSup>
                    </m:oMath>
                  </m:oMathPara>
                </a14:m>
                <a:endParaRPr lang="en-US"/>
              </a:p>
              <a:p>
                <a:pPr marL="0" indent="0">
                  <a:buNone/>
                </a:pPr>
                <a:endParaRPr lang="en-IN"/>
              </a:p>
              <a:p>
                <a:pPr marL="0" indent="0">
                  <a:buNone/>
                </a:pPr>
                <a:r>
                  <a:rPr lang="en-US"/>
                  <a:t>where (x ,y) are the particle's coordinates, and λ is a parameter that controls the strength of the non-linear term.</a:t>
                </a:r>
              </a:p>
            </p:txBody>
          </p:sp>
        </mc:Choice>
        <mc:Fallback xmlns="">
          <p:sp>
            <p:nvSpPr>
              <p:cNvPr id="3" name="Content Placeholder 2">
                <a:extLst>
                  <a:ext uri="{FF2B5EF4-FFF2-40B4-BE49-F238E27FC236}">
                    <a16:creationId xmlns:a16="http://schemas.microsoft.com/office/drawing/2014/main" id="{2D3AF275-0D7F-9F1C-2195-438749A9D4B6}"/>
                  </a:ext>
                </a:extLst>
              </p:cNvPr>
              <p:cNvSpPr>
                <a:spLocks noGrp="1" noRot="1" noChangeAspect="1" noMove="1" noResize="1" noEditPoints="1" noAdjustHandles="1" noChangeArrowheads="1" noChangeShapeType="1" noTextEdit="1"/>
              </p:cNvSpPr>
              <p:nvPr>
                <p:ph idx="1"/>
              </p:nvPr>
            </p:nvSpPr>
            <p:spPr>
              <a:xfrm>
                <a:off x="766445" y="1098038"/>
                <a:ext cx="10659110" cy="4351338"/>
              </a:xfrm>
              <a:blipFill>
                <a:blip r:embed="rId2"/>
                <a:stretch>
                  <a:fillRect l="-629" t="-1401" r="-1087"/>
                </a:stretch>
              </a:blipFill>
            </p:spPr>
            <p:txBody>
              <a:bodyPr/>
              <a:lstStyle/>
              <a:p>
                <a:r>
                  <a:rPr lang="en-US">
                    <a:noFill/>
                  </a:rPr>
                  <a:t> </a:t>
                </a:r>
              </a:p>
            </p:txBody>
          </p:sp>
        </mc:Fallback>
      </mc:AlternateContent>
    </p:spTree>
    <p:extLst>
      <p:ext uri="{BB962C8B-B14F-4D97-AF65-F5344CB8AC3E}">
        <p14:creationId xmlns:p14="http://schemas.microsoft.com/office/powerpoint/2010/main" val="26406603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914F4-53E5-1D8C-8292-6EBD27774D60}"/>
              </a:ext>
            </a:extLst>
          </p:cNvPr>
          <p:cNvSpPr>
            <a:spLocks noGrp="1"/>
          </p:cNvSpPr>
          <p:nvPr>
            <p:ph type="title"/>
          </p:nvPr>
        </p:nvSpPr>
        <p:spPr/>
        <p:txBody>
          <a:bodyPr/>
          <a:lstStyle/>
          <a:p>
            <a:r>
              <a:rPr lang="en-IN"/>
              <a:t>Hénon Heiles System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C6BB5BC-E157-5712-B515-CC07FE24BE6C}"/>
                  </a:ext>
                </a:extLst>
              </p:cNvPr>
              <p:cNvSpPr>
                <a:spLocks noGrp="1"/>
              </p:cNvSpPr>
              <p:nvPr>
                <p:ph idx="1"/>
              </p:nvPr>
            </p:nvSpPr>
            <p:spPr/>
            <p:txBody>
              <a:bodyPr/>
              <a:lstStyle/>
              <a:p>
                <a:pPr marL="0" indent="0">
                  <a:buNone/>
                </a:pPr>
                <a:r>
                  <a:rPr lang="en-IN"/>
                  <a:t>The Hénon-Heiles System is a Hamiltonian system.</a:t>
                </a:r>
              </a:p>
              <a:p>
                <a:pPr marL="0" indent="0">
                  <a:buNone/>
                </a:pPr>
                <a:endParaRPr lang="en-IN"/>
              </a:p>
              <a:p>
                <a:pPr marL="0" indent="0">
                  <a:buNone/>
                </a:pPr>
                <a14:m>
                  <m:oMathPara xmlns:m="http://schemas.openxmlformats.org/officeDocument/2006/math">
                    <m:oMathParaPr>
                      <m:jc m:val="centerGroup"/>
                    </m:oMathParaPr>
                    <m:oMath xmlns:m="http://schemas.openxmlformats.org/officeDocument/2006/math">
                      <m:r>
                        <a:rPr lang="en-IN" b="0" i="1" smtClean="0">
                          <a:latin typeface="Cambria Math" panose="02040503050406030204" pitchFamily="18" charset="0"/>
                        </a:rPr>
                        <m:t>𝑉</m:t>
                      </m:r>
                      <m:d>
                        <m:dPr>
                          <m:ctrlPr>
                            <a:rPr lang="en-IN" b="0" i="1" smtClean="0">
                              <a:latin typeface="Cambria Math" panose="02040503050406030204" pitchFamily="18" charset="0"/>
                            </a:rPr>
                          </m:ctrlPr>
                        </m:dPr>
                        <m:e>
                          <m:r>
                            <a:rPr lang="en-IN" b="0" i="1" smtClean="0">
                              <a:latin typeface="Cambria Math" panose="02040503050406030204" pitchFamily="18" charset="0"/>
                            </a:rPr>
                            <m:t>𝑥</m:t>
                          </m:r>
                          <m:r>
                            <a:rPr lang="en-IN" b="0" i="1" smtClean="0">
                              <a:latin typeface="Cambria Math" panose="02040503050406030204" pitchFamily="18" charset="0"/>
                            </a:rPr>
                            <m:t>,</m:t>
                          </m:r>
                          <m:r>
                            <a:rPr lang="en-IN" b="0" i="1" smtClean="0">
                              <a:latin typeface="Cambria Math" panose="02040503050406030204" pitchFamily="18" charset="0"/>
                            </a:rPr>
                            <m:t>𝑦</m:t>
                          </m:r>
                        </m:e>
                      </m:d>
                      <m:r>
                        <a:rPr lang="en-IN" b="0" i="1" smtClean="0">
                          <a:latin typeface="Cambria Math" panose="02040503050406030204" pitchFamily="18" charset="0"/>
                        </a:rPr>
                        <m:t>=</m:t>
                      </m:r>
                      <m:f>
                        <m:fPr>
                          <m:ctrlPr>
                            <a:rPr lang="en-IN" b="0" i="1" smtClean="0">
                              <a:latin typeface="Cambria Math" panose="02040503050406030204" pitchFamily="18" charset="0"/>
                            </a:rPr>
                          </m:ctrlPr>
                        </m:fPr>
                        <m:num>
                          <m:r>
                            <a:rPr lang="en-IN" b="0" i="1" smtClean="0">
                              <a:latin typeface="Cambria Math" panose="02040503050406030204" pitchFamily="18" charset="0"/>
                            </a:rPr>
                            <m:t>1</m:t>
                          </m:r>
                        </m:num>
                        <m:den>
                          <m:r>
                            <a:rPr lang="en-IN" b="0" i="1" smtClean="0">
                              <a:latin typeface="Cambria Math" panose="02040503050406030204" pitchFamily="18" charset="0"/>
                            </a:rPr>
                            <m:t>2</m:t>
                          </m:r>
                        </m:den>
                      </m:f>
                      <m:r>
                        <a:rPr lang="en-IN" b="0" i="1" smtClean="0">
                          <a:latin typeface="Cambria Math" panose="02040503050406030204" pitchFamily="18" charset="0"/>
                        </a:rPr>
                        <m:t> (</m:t>
                      </m:r>
                      <m:sSup>
                        <m:sSupPr>
                          <m:ctrlPr>
                            <a:rPr lang="en-IN" b="0" i="1" smtClean="0">
                              <a:latin typeface="Cambria Math" panose="02040503050406030204" pitchFamily="18" charset="0"/>
                            </a:rPr>
                          </m:ctrlPr>
                        </m:sSupPr>
                        <m:e>
                          <m:r>
                            <a:rPr lang="en-IN" b="0" i="1" smtClean="0">
                              <a:latin typeface="Cambria Math" panose="02040503050406030204" pitchFamily="18" charset="0"/>
                            </a:rPr>
                            <m:t>𝑥</m:t>
                          </m:r>
                        </m:e>
                        <m:sup>
                          <m:r>
                            <a:rPr lang="en-IN" b="0" i="1" smtClean="0">
                              <a:latin typeface="Cambria Math" panose="02040503050406030204" pitchFamily="18" charset="0"/>
                            </a:rPr>
                            <m:t>2</m:t>
                          </m:r>
                        </m:sup>
                      </m:sSup>
                      <m:r>
                        <a:rPr lang="en-IN" b="0" i="1" smtClean="0">
                          <a:latin typeface="Cambria Math" panose="02040503050406030204" pitchFamily="18" charset="0"/>
                        </a:rPr>
                        <m:t>+</m:t>
                      </m:r>
                      <m:sSup>
                        <m:sSupPr>
                          <m:ctrlPr>
                            <a:rPr lang="en-IN" b="0" i="1" smtClean="0">
                              <a:latin typeface="Cambria Math" panose="02040503050406030204" pitchFamily="18" charset="0"/>
                            </a:rPr>
                          </m:ctrlPr>
                        </m:sSupPr>
                        <m:e>
                          <m:r>
                            <a:rPr lang="en-IN" b="0" i="1" smtClean="0">
                              <a:latin typeface="Cambria Math" panose="02040503050406030204" pitchFamily="18" charset="0"/>
                            </a:rPr>
                            <m:t>𝑦</m:t>
                          </m:r>
                        </m:e>
                        <m:sup>
                          <m:r>
                            <a:rPr lang="en-IN" b="0" i="1" smtClean="0">
                              <a:latin typeface="Cambria Math" panose="02040503050406030204" pitchFamily="18" charset="0"/>
                            </a:rPr>
                            <m:t>2</m:t>
                          </m:r>
                        </m:sup>
                      </m:sSup>
                      <m:r>
                        <a:rPr lang="en-IN" b="0" i="1" smtClean="0">
                          <a:latin typeface="Cambria Math" panose="02040503050406030204" pitchFamily="18" charset="0"/>
                        </a:rPr>
                        <m:t>+2 </m:t>
                      </m:r>
                      <m:r>
                        <a:rPr lang="en-IN" b="0" i="1" smtClean="0">
                          <a:latin typeface="Cambria Math" panose="02040503050406030204" pitchFamily="18" charset="0"/>
                        </a:rPr>
                        <m:t>𝜆</m:t>
                      </m:r>
                      <m:sSup>
                        <m:sSupPr>
                          <m:ctrlPr>
                            <a:rPr lang="en-IN" b="0" i="1" smtClean="0">
                              <a:latin typeface="Cambria Math" panose="02040503050406030204" pitchFamily="18" charset="0"/>
                            </a:rPr>
                          </m:ctrlPr>
                        </m:sSupPr>
                        <m:e>
                          <m:r>
                            <a:rPr lang="en-IN" b="0" i="1" smtClean="0">
                              <a:latin typeface="Cambria Math" panose="02040503050406030204" pitchFamily="18" charset="0"/>
                            </a:rPr>
                            <m:t>𝑥</m:t>
                          </m:r>
                        </m:e>
                        <m:sup>
                          <m:r>
                            <a:rPr lang="en-IN" b="0" i="1" smtClean="0">
                              <a:latin typeface="Cambria Math" panose="02040503050406030204" pitchFamily="18" charset="0"/>
                            </a:rPr>
                            <m:t>2</m:t>
                          </m:r>
                        </m:sup>
                      </m:sSup>
                      <m:r>
                        <a:rPr lang="en-IN" b="0" i="1" smtClean="0">
                          <a:latin typeface="Cambria Math" panose="02040503050406030204" pitchFamily="18" charset="0"/>
                        </a:rPr>
                        <m:t>𝑦</m:t>
                      </m:r>
                      <m:r>
                        <a:rPr lang="en-IN" b="0" i="1" smtClean="0">
                          <a:latin typeface="Cambria Math" panose="02040503050406030204" pitchFamily="18" charset="0"/>
                        </a:rPr>
                        <m:t> −</m:t>
                      </m:r>
                      <m:f>
                        <m:fPr>
                          <m:ctrlPr>
                            <a:rPr lang="en-IN" b="0" i="1" smtClean="0">
                              <a:latin typeface="Cambria Math" panose="02040503050406030204" pitchFamily="18" charset="0"/>
                            </a:rPr>
                          </m:ctrlPr>
                        </m:fPr>
                        <m:num>
                          <m:r>
                            <a:rPr lang="en-IN" b="0" i="1" smtClean="0">
                              <a:latin typeface="Cambria Math" panose="02040503050406030204" pitchFamily="18" charset="0"/>
                            </a:rPr>
                            <m:t>2</m:t>
                          </m:r>
                        </m:num>
                        <m:den>
                          <m:r>
                            <a:rPr lang="en-IN" b="0" i="1" smtClean="0">
                              <a:latin typeface="Cambria Math" panose="02040503050406030204" pitchFamily="18" charset="0"/>
                            </a:rPr>
                            <m:t>3</m:t>
                          </m:r>
                        </m:den>
                      </m:f>
                      <m:r>
                        <a:rPr lang="en-IN" b="0" i="1" smtClean="0">
                          <a:latin typeface="Cambria Math" panose="02040503050406030204" pitchFamily="18" charset="0"/>
                        </a:rPr>
                        <m:t> </m:t>
                      </m:r>
                      <m:r>
                        <a:rPr lang="en-IN" b="0" i="1" smtClean="0">
                          <a:latin typeface="Cambria Math" panose="02040503050406030204" pitchFamily="18" charset="0"/>
                        </a:rPr>
                        <m:t>𝜆</m:t>
                      </m:r>
                      <m:sSup>
                        <m:sSupPr>
                          <m:ctrlPr>
                            <a:rPr lang="en-IN" b="0" i="1" smtClean="0">
                              <a:latin typeface="Cambria Math" panose="02040503050406030204" pitchFamily="18" charset="0"/>
                            </a:rPr>
                          </m:ctrlPr>
                        </m:sSupPr>
                        <m:e>
                          <m:r>
                            <a:rPr lang="en-IN" b="0" i="1" smtClean="0">
                              <a:latin typeface="Cambria Math" panose="02040503050406030204" pitchFamily="18" charset="0"/>
                            </a:rPr>
                            <m:t>𝑦</m:t>
                          </m:r>
                        </m:e>
                        <m:sup>
                          <m:r>
                            <a:rPr lang="en-IN" b="0" i="1" smtClean="0">
                              <a:latin typeface="Cambria Math" panose="02040503050406030204" pitchFamily="18" charset="0"/>
                            </a:rPr>
                            <m:t>3</m:t>
                          </m:r>
                        </m:sup>
                      </m:sSup>
                      <m:r>
                        <a:rPr lang="en-IN" b="0" i="1" smtClean="0">
                          <a:latin typeface="Cambria Math" panose="02040503050406030204" pitchFamily="18" charset="0"/>
                        </a:rPr>
                        <m:t>)</m:t>
                      </m:r>
                    </m:oMath>
                  </m:oMathPara>
                </a14:m>
                <a:endParaRPr lang="en-IN"/>
              </a:p>
              <a:p>
                <a:endParaRPr lang="en-IN"/>
              </a:p>
              <a:p>
                <a:pPr marL="0" indent="0">
                  <a:buNone/>
                </a:pPr>
                <a:r>
                  <a:rPr lang="en-IN"/>
                  <a:t>The term </a:t>
                </a:r>
                <a14:m>
                  <m:oMath xmlns:m="http://schemas.openxmlformats.org/officeDocument/2006/math">
                    <m:r>
                      <a:rPr lang="en-IN" b="0" i="1" smtClean="0">
                        <a:latin typeface="Cambria Math" panose="02040503050406030204" pitchFamily="18" charset="0"/>
                      </a:rPr>
                      <m:t>𝜆</m:t>
                    </m:r>
                  </m:oMath>
                </a14:m>
                <a:r>
                  <a:rPr lang="en-IN"/>
                  <a:t> is typically set to 1 in most cases, like we did.</a:t>
                </a:r>
              </a:p>
              <a:p>
                <a:endParaRPr lang="en-IN"/>
              </a:p>
              <a:p>
                <a:pPr marL="0" indent="0">
                  <a:buNone/>
                </a:pPr>
                <a:r>
                  <a:rPr lang="en-IN"/>
                  <a:t>The total Hamiltonian is given by </a:t>
                </a:r>
              </a:p>
              <a:p>
                <a:pPr marL="0" indent="0">
                  <a:buNone/>
                </a:pPr>
                <a14:m>
                  <m:oMathPara xmlns:m="http://schemas.openxmlformats.org/officeDocument/2006/math">
                    <m:oMathParaPr>
                      <m:jc m:val="centerGroup"/>
                    </m:oMathParaPr>
                    <m:oMath xmlns:m="http://schemas.openxmlformats.org/officeDocument/2006/math">
                      <m:r>
                        <a:rPr lang="en-IN" b="0" i="1" smtClean="0">
                          <a:latin typeface="Cambria Math" panose="02040503050406030204" pitchFamily="18" charset="0"/>
                        </a:rPr>
                        <m:t>𝐻</m:t>
                      </m:r>
                      <m:d>
                        <m:dPr>
                          <m:ctrlPr>
                            <a:rPr lang="en-IN" b="0" i="1" smtClean="0">
                              <a:latin typeface="Cambria Math" panose="02040503050406030204" pitchFamily="18" charset="0"/>
                            </a:rPr>
                          </m:ctrlPr>
                        </m:dPr>
                        <m:e>
                          <m:r>
                            <a:rPr lang="en-IN" b="0" i="1" smtClean="0">
                              <a:latin typeface="Cambria Math" panose="02040503050406030204" pitchFamily="18" charset="0"/>
                            </a:rPr>
                            <m:t>𝑥</m:t>
                          </m:r>
                          <m:r>
                            <a:rPr lang="en-IN" b="0" i="1" smtClean="0">
                              <a:latin typeface="Cambria Math" panose="02040503050406030204" pitchFamily="18" charset="0"/>
                            </a:rPr>
                            <m:t>, </m:t>
                          </m:r>
                          <m:r>
                            <a:rPr lang="en-IN" b="0" i="1" smtClean="0">
                              <a:latin typeface="Cambria Math" panose="02040503050406030204" pitchFamily="18" charset="0"/>
                            </a:rPr>
                            <m:t>𝑦</m:t>
                          </m:r>
                          <m:r>
                            <a:rPr lang="en-IN" b="0" i="1" smtClean="0">
                              <a:latin typeface="Cambria Math" panose="02040503050406030204" pitchFamily="18" charset="0"/>
                            </a:rPr>
                            <m:t>, </m:t>
                          </m:r>
                          <m:sSub>
                            <m:sSubPr>
                              <m:ctrlPr>
                                <a:rPr lang="en-IN" b="0" i="1" smtClean="0">
                                  <a:latin typeface="Cambria Math" panose="02040503050406030204" pitchFamily="18" charset="0"/>
                                </a:rPr>
                              </m:ctrlPr>
                            </m:sSubPr>
                            <m:e>
                              <m:r>
                                <a:rPr lang="en-IN" b="0" i="1" smtClean="0">
                                  <a:latin typeface="Cambria Math" panose="02040503050406030204" pitchFamily="18" charset="0"/>
                                </a:rPr>
                                <m:t>𝑝</m:t>
                              </m:r>
                            </m:e>
                            <m:sub>
                              <m:r>
                                <a:rPr lang="en-IN" b="0" i="1" smtClean="0">
                                  <a:latin typeface="Cambria Math" panose="02040503050406030204" pitchFamily="18" charset="0"/>
                                </a:rPr>
                                <m:t>𝑥</m:t>
                              </m:r>
                            </m:sub>
                          </m:sSub>
                          <m:r>
                            <a:rPr lang="en-IN" b="0" i="1" smtClean="0">
                              <a:latin typeface="Cambria Math" panose="02040503050406030204" pitchFamily="18" charset="0"/>
                            </a:rPr>
                            <m:t>, </m:t>
                          </m:r>
                          <m:sSub>
                            <m:sSubPr>
                              <m:ctrlPr>
                                <a:rPr lang="en-IN" b="0" i="1" smtClean="0">
                                  <a:latin typeface="Cambria Math" panose="02040503050406030204" pitchFamily="18" charset="0"/>
                                </a:rPr>
                              </m:ctrlPr>
                            </m:sSubPr>
                            <m:e>
                              <m:r>
                                <a:rPr lang="en-IN" b="0" i="1" smtClean="0">
                                  <a:latin typeface="Cambria Math" panose="02040503050406030204" pitchFamily="18" charset="0"/>
                                </a:rPr>
                                <m:t>𝑝</m:t>
                              </m:r>
                            </m:e>
                            <m:sub>
                              <m:r>
                                <a:rPr lang="en-IN" b="0" i="1" smtClean="0">
                                  <a:latin typeface="Cambria Math" panose="02040503050406030204" pitchFamily="18" charset="0"/>
                                </a:rPr>
                                <m:t>𝑦</m:t>
                              </m:r>
                            </m:sub>
                          </m:sSub>
                        </m:e>
                      </m:d>
                      <m:r>
                        <a:rPr lang="en-IN" b="0" i="1" smtClean="0">
                          <a:latin typeface="Cambria Math" panose="02040503050406030204" pitchFamily="18" charset="0"/>
                        </a:rPr>
                        <m:t>=</m:t>
                      </m:r>
                      <m:f>
                        <m:fPr>
                          <m:ctrlPr>
                            <a:rPr lang="en-IN" b="0" i="1" smtClean="0">
                              <a:latin typeface="Cambria Math" panose="02040503050406030204" pitchFamily="18" charset="0"/>
                            </a:rPr>
                          </m:ctrlPr>
                        </m:fPr>
                        <m:num>
                          <m:r>
                            <a:rPr lang="en-IN" b="0" i="1" smtClean="0">
                              <a:latin typeface="Cambria Math" panose="02040503050406030204" pitchFamily="18" charset="0"/>
                            </a:rPr>
                            <m:t>1</m:t>
                          </m:r>
                        </m:num>
                        <m:den>
                          <m:r>
                            <a:rPr lang="en-IN" b="0" i="1" smtClean="0">
                              <a:latin typeface="Cambria Math" panose="02040503050406030204" pitchFamily="18" charset="0"/>
                            </a:rPr>
                            <m:t>2</m:t>
                          </m:r>
                        </m:den>
                      </m:f>
                      <m:d>
                        <m:dPr>
                          <m:ctrlPr>
                            <a:rPr lang="en-IN" b="0" i="1" smtClean="0">
                              <a:latin typeface="Cambria Math" panose="02040503050406030204" pitchFamily="18" charset="0"/>
                            </a:rPr>
                          </m:ctrlPr>
                        </m:dPr>
                        <m:e>
                          <m:sSubSup>
                            <m:sSubSupPr>
                              <m:ctrlPr>
                                <a:rPr lang="en-IN" b="0" i="1" smtClean="0">
                                  <a:latin typeface="Cambria Math" panose="02040503050406030204" pitchFamily="18" charset="0"/>
                                </a:rPr>
                              </m:ctrlPr>
                            </m:sSubSupPr>
                            <m:e>
                              <m:r>
                                <a:rPr lang="en-IN" b="0" i="1" smtClean="0">
                                  <a:latin typeface="Cambria Math" panose="02040503050406030204" pitchFamily="18" charset="0"/>
                                </a:rPr>
                                <m:t>𝑝</m:t>
                              </m:r>
                            </m:e>
                            <m:sub>
                              <m:r>
                                <a:rPr lang="en-IN" b="0" i="1" smtClean="0">
                                  <a:latin typeface="Cambria Math" panose="02040503050406030204" pitchFamily="18" charset="0"/>
                                </a:rPr>
                                <m:t>𝑥</m:t>
                              </m:r>
                            </m:sub>
                            <m:sup>
                              <m:r>
                                <a:rPr lang="en-IN" b="0" i="1" smtClean="0">
                                  <a:latin typeface="Cambria Math" panose="02040503050406030204" pitchFamily="18" charset="0"/>
                                </a:rPr>
                                <m:t>2</m:t>
                              </m:r>
                            </m:sup>
                          </m:sSubSup>
                          <m:r>
                            <a:rPr lang="en-IN" b="0" i="1" smtClean="0">
                              <a:latin typeface="Cambria Math" panose="02040503050406030204" pitchFamily="18" charset="0"/>
                            </a:rPr>
                            <m:t>+</m:t>
                          </m:r>
                          <m:sSubSup>
                            <m:sSubSupPr>
                              <m:ctrlPr>
                                <a:rPr lang="en-IN" b="0" i="1" smtClean="0">
                                  <a:latin typeface="Cambria Math" panose="02040503050406030204" pitchFamily="18" charset="0"/>
                                </a:rPr>
                              </m:ctrlPr>
                            </m:sSubSupPr>
                            <m:e>
                              <m:r>
                                <a:rPr lang="en-IN" b="0" i="1" smtClean="0">
                                  <a:latin typeface="Cambria Math" panose="02040503050406030204" pitchFamily="18" charset="0"/>
                                </a:rPr>
                                <m:t>𝑝</m:t>
                              </m:r>
                            </m:e>
                            <m:sub>
                              <m:r>
                                <a:rPr lang="en-IN" b="0" i="1" smtClean="0">
                                  <a:latin typeface="Cambria Math" panose="02040503050406030204" pitchFamily="18" charset="0"/>
                                </a:rPr>
                                <m:t>𝑦</m:t>
                              </m:r>
                            </m:sub>
                            <m:sup>
                              <m:r>
                                <a:rPr lang="en-IN" b="0" i="1" smtClean="0">
                                  <a:latin typeface="Cambria Math" panose="02040503050406030204" pitchFamily="18" charset="0"/>
                                </a:rPr>
                                <m:t>2</m:t>
                              </m:r>
                            </m:sup>
                          </m:sSubSup>
                        </m:e>
                      </m:d>
                      <m:r>
                        <a:rPr lang="en-IN" b="0" i="1" smtClean="0">
                          <a:latin typeface="Cambria Math" panose="02040503050406030204" pitchFamily="18" charset="0"/>
                        </a:rPr>
                        <m:t>+</m:t>
                      </m:r>
                      <m:r>
                        <a:rPr lang="en-IN" b="0" i="1" smtClean="0">
                          <a:latin typeface="Cambria Math" panose="02040503050406030204" pitchFamily="18" charset="0"/>
                        </a:rPr>
                        <m:t>𝑉</m:t>
                      </m:r>
                      <m:r>
                        <a:rPr lang="en-IN" b="0" i="1" smtClean="0">
                          <a:latin typeface="Cambria Math" panose="02040503050406030204" pitchFamily="18" charset="0"/>
                        </a:rPr>
                        <m:t>(</m:t>
                      </m:r>
                      <m:r>
                        <a:rPr lang="en-IN" b="0" i="1" smtClean="0">
                          <a:latin typeface="Cambria Math" panose="02040503050406030204" pitchFamily="18" charset="0"/>
                        </a:rPr>
                        <m:t>𝑥</m:t>
                      </m:r>
                      <m:r>
                        <a:rPr lang="en-IN" b="0" i="1" smtClean="0">
                          <a:latin typeface="Cambria Math" panose="02040503050406030204" pitchFamily="18" charset="0"/>
                        </a:rPr>
                        <m:t>,</m:t>
                      </m:r>
                      <m:r>
                        <a:rPr lang="en-IN" b="0" i="1" smtClean="0">
                          <a:latin typeface="Cambria Math" panose="02040503050406030204" pitchFamily="18" charset="0"/>
                        </a:rPr>
                        <m:t>𝑦</m:t>
                      </m:r>
                      <m:r>
                        <a:rPr lang="en-IN" b="0" i="1" smtClean="0">
                          <a:latin typeface="Cambria Math" panose="02040503050406030204" pitchFamily="18" charset="0"/>
                        </a:rPr>
                        <m:t>)</m:t>
                      </m:r>
                    </m:oMath>
                  </m:oMathPara>
                </a14:m>
                <a:endParaRPr lang="en-IN"/>
              </a:p>
              <a:p>
                <a:pPr marL="0" indent="0">
                  <a:buNone/>
                </a:pPr>
                <a:endParaRPr lang="en-IN"/>
              </a:p>
              <a:p>
                <a:pPr marL="0" indent="0">
                  <a:buNone/>
                </a:pPr>
                <a:r>
                  <a:rPr lang="en-IN"/>
                  <a:t>The variable corresponding to Mass is set to 1</a:t>
                </a:r>
              </a:p>
            </p:txBody>
          </p:sp>
        </mc:Choice>
        <mc:Fallback xmlns="">
          <p:sp>
            <p:nvSpPr>
              <p:cNvPr id="3" name="Content Placeholder 2">
                <a:extLst>
                  <a:ext uri="{FF2B5EF4-FFF2-40B4-BE49-F238E27FC236}">
                    <a16:creationId xmlns:a16="http://schemas.microsoft.com/office/drawing/2014/main" id="{1C6BB5BC-E157-5712-B515-CC07FE24BE6C}"/>
                  </a:ext>
                </a:extLst>
              </p:cNvPr>
              <p:cNvSpPr>
                <a:spLocks noGrp="1" noRot="1" noChangeAspect="1" noMove="1" noResize="1" noEditPoints="1" noAdjustHandles="1" noChangeArrowheads="1" noChangeShapeType="1" noTextEdit="1"/>
              </p:cNvSpPr>
              <p:nvPr>
                <p:ph idx="1"/>
              </p:nvPr>
            </p:nvSpPr>
            <p:spPr>
              <a:blipFill>
                <a:blip r:embed="rId2"/>
                <a:stretch>
                  <a:fillRect l="-629" t="-1401"/>
                </a:stretch>
              </a:blipFill>
            </p:spPr>
            <p:txBody>
              <a:bodyPr/>
              <a:lstStyle/>
              <a:p>
                <a:r>
                  <a:rPr lang="en-US">
                    <a:noFill/>
                  </a:rPr>
                  <a:t> </a:t>
                </a:r>
              </a:p>
            </p:txBody>
          </p:sp>
        </mc:Fallback>
      </mc:AlternateContent>
    </p:spTree>
    <p:extLst>
      <p:ext uri="{BB962C8B-B14F-4D97-AF65-F5344CB8AC3E}">
        <p14:creationId xmlns:p14="http://schemas.microsoft.com/office/powerpoint/2010/main" val="30414232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F7AED-A331-C16A-4CAB-1AD1BA2ED446}"/>
              </a:ext>
            </a:extLst>
          </p:cNvPr>
          <p:cNvSpPr>
            <a:spLocks noGrp="1"/>
          </p:cNvSpPr>
          <p:nvPr>
            <p:ph type="title"/>
          </p:nvPr>
        </p:nvSpPr>
        <p:spPr/>
        <p:txBody>
          <a:bodyPr/>
          <a:lstStyle/>
          <a:p>
            <a:r>
              <a:rPr lang="en-IN"/>
              <a:t>Deriving the Equations of Motion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E080393-663D-E70E-C116-2F2C4D321B97}"/>
                  </a:ext>
                </a:extLst>
              </p:cNvPr>
              <p:cNvSpPr>
                <a:spLocks noGrp="1"/>
              </p:cNvSpPr>
              <p:nvPr>
                <p:ph sz="half" idx="1"/>
              </p:nvPr>
            </p:nvSpPr>
            <p:spPr/>
            <p:txBody>
              <a:bodyPr/>
              <a:lstStyle/>
              <a:p>
                <a:pPr marL="0" indent="0">
                  <a:buNone/>
                </a:pPr>
                <a:r>
                  <a:rPr lang="en-IN"/>
                  <a:t>The Equations of Motion can be derived from the Hamilton’s Equations of Motion</a:t>
                </a:r>
              </a:p>
              <a:p>
                <a:pPr marL="0" indent="0">
                  <a:buNone/>
                </a:pPr>
                <a:endParaRPr lang="en-IN"/>
              </a:p>
              <a:p>
                <a:pPr marL="0" indent="0">
                  <a:buNone/>
                </a:pPr>
                <a:endParaRPr lang="en-IN"/>
              </a:p>
              <a:p>
                <a:pPr marL="0" indent="0">
                  <a:buNone/>
                </a:pPr>
                <a14:m>
                  <m:oMathPara xmlns:m="http://schemas.openxmlformats.org/officeDocument/2006/math">
                    <m:oMathParaPr>
                      <m:jc m:val="centerGroup"/>
                    </m:oMathParaPr>
                    <m:oMath xmlns:m="http://schemas.openxmlformats.org/officeDocument/2006/math">
                      <m:f>
                        <m:fPr>
                          <m:ctrlPr>
                            <a:rPr lang="en-IN" b="0" i="1" smtClean="0">
                              <a:latin typeface="Cambria Math" panose="02040503050406030204" pitchFamily="18" charset="0"/>
                            </a:rPr>
                          </m:ctrlPr>
                        </m:fPr>
                        <m:num>
                          <m:r>
                            <a:rPr lang="en-IN" b="0" i="1" smtClean="0">
                              <a:latin typeface="Cambria Math" panose="02040503050406030204" pitchFamily="18" charset="0"/>
                            </a:rPr>
                            <m:t>𝑑</m:t>
                          </m:r>
                        </m:num>
                        <m:den>
                          <m:r>
                            <a:rPr lang="en-IN" b="0" i="1" smtClean="0">
                              <a:latin typeface="Cambria Math" panose="02040503050406030204" pitchFamily="18" charset="0"/>
                            </a:rPr>
                            <m:t>𝑑𝑡</m:t>
                          </m:r>
                        </m:den>
                      </m:f>
                      <m:sSub>
                        <m:sSubPr>
                          <m:ctrlPr>
                            <a:rPr lang="en-IN" b="0" i="1" smtClean="0">
                              <a:latin typeface="Cambria Math" panose="02040503050406030204" pitchFamily="18" charset="0"/>
                            </a:rPr>
                          </m:ctrlPr>
                        </m:sSubPr>
                        <m:e>
                          <m:r>
                            <a:rPr lang="en-IN" b="0" i="1" smtClean="0">
                              <a:latin typeface="Cambria Math" panose="02040503050406030204" pitchFamily="18" charset="0"/>
                            </a:rPr>
                            <m:t>𝑝</m:t>
                          </m:r>
                        </m:e>
                        <m:sub>
                          <m:r>
                            <a:rPr lang="en-IN" b="0" i="1" smtClean="0">
                              <a:latin typeface="Cambria Math" panose="02040503050406030204" pitchFamily="18" charset="0"/>
                            </a:rPr>
                            <m:t>𝑖</m:t>
                          </m:r>
                        </m:sub>
                      </m:sSub>
                      <m:r>
                        <a:rPr lang="en-IN" b="0" i="1" smtClean="0">
                          <a:latin typeface="Cambria Math" panose="02040503050406030204" pitchFamily="18" charset="0"/>
                        </a:rPr>
                        <m:t>=−</m:t>
                      </m:r>
                      <m:f>
                        <m:fPr>
                          <m:ctrlPr>
                            <a:rPr lang="en-IN" b="0" i="1" smtClean="0">
                              <a:latin typeface="Cambria Math" panose="02040503050406030204" pitchFamily="18" charset="0"/>
                            </a:rPr>
                          </m:ctrlPr>
                        </m:fPr>
                        <m:num>
                          <m:r>
                            <a:rPr lang="en-IN" b="0" i="1" smtClean="0">
                              <a:latin typeface="Cambria Math" panose="02040503050406030204" pitchFamily="18" charset="0"/>
                            </a:rPr>
                            <m:t>𝜕</m:t>
                          </m:r>
                          <m:r>
                            <a:rPr lang="en-IN" b="0" i="1" smtClean="0">
                              <a:latin typeface="Cambria Math" panose="02040503050406030204" pitchFamily="18" charset="0"/>
                            </a:rPr>
                            <m:t>𝐻</m:t>
                          </m:r>
                        </m:num>
                        <m:den>
                          <m:r>
                            <a:rPr lang="en-IN" b="0" i="1" smtClean="0">
                              <a:latin typeface="Cambria Math" panose="02040503050406030204" pitchFamily="18" charset="0"/>
                            </a:rPr>
                            <m:t>𝜕</m:t>
                          </m:r>
                          <m:r>
                            <a:rPr lang="en-IN" b="0" i="1" smtClean="0">
                              <a:latin typeface="Cambria Math" panose="02040503050406030204" pitchFamily="18" charset="0"/>
                            </a:rPr>
                            <m:t> </m:t>
                          </m:r>
                          <m:sSub>
                            <m:sSubPr>
                              <m:ctrlPr>
                                <a:rPr lang="en-IN" b="0" i="1" smtClean="0">
                                  <a:latin typeface="Cambria Math" panose="02040503050406030204" pitchFamily="18" charset="0"/>
                                </a:rPr>
                              </m:ctrlPr>
                            </m:sSubPr>
                            <m:e>
                              <m:r>
                                <a:rPr lang="en-IN" b="0" i="1" smtClean="0">
                                  <a:latin typeface="Cambria Math" panose="02040503050406030204" pitchFamily="18" charset="0"/>
                                </a:rPr>
                                <m:t>𝑞</m:t>
                              </m:r>
                            </m:e>
                            <m:sub>
                              <m:r>
                                <a:rPr lang="en-IN" b="0" i="1" smtClean="0">
                                  <a:latin typeface="Cambria Math" panose="02040503050406030204" pitchFamily="18" charset="0"/>
                                </a:rPr>
                                <m:t>𝑖</m:t>
                              </m:r>
                            </m:sub>
                          </m:sSub>
                        </m:den>
                      </m:f>
                    </m:oMath>
                  </m:oMathPara>
                </a14:m>
                <a:endParaRPr lang="en-IN"/>
              </a:p>
              <a:p>
                <a:pPr marL="0" indent="0">
                  <a:buNone/>
                </a:pPr>
                <a:endParaRPr lang="en-IN"/>
              </a:p>
              <a:p>
                <a:pPr marL="0" indent="0">
                  <a:buNone/>
                </a:pPr>
                <a14:m>
                  <m:oMathPara xmlns:m="http://schemas.openxmlformats.org/officeDocument/2006/math">
                    <m:oMathParaPr>
                      <m:jc m:val="centerGroup"/>
                    </m:oMathParaPr>
                    <m:oMath xmlns:m="http://schemas.openxmlformats.org/officeDocument/2006/math">
                      <m:f>
                        <m:fPr>
                          <m:ctrlPr>
                            <a:rPr lang="en-IN" i="1">
                              <a:latin typeface="Cambria Math" panose="02040503050406030204" pitchFamily="18" charset="0"/>
                            </a:rPr>
                          </m:ctrlPr>
                        </m:fPr>
                        <m:num>
                          <m:r>
                            <a:rPr lang="en-IN" i="1">
                              <a:latin typeface="Cambria Math" panose="02040503050406030204" pitchFamily="18" charset="0"/>
                            </a:rPr>
                            <m:t>𝑑</m:t>
                          </m:r>
                        </m:num>
                        <m:den>
                          <m:r>
                            <a:rPr lang="en-IN" i="1">
                              <a:latin typeface="Cambria Math" panose="02040503050406030204" pitchFamily="18" charset="0"/>
                            </a:rPr>
                            <m:t>𝑑𝑡</m:t>
                          </m:r>
                        </m:den>
                      </m:f>
                      <m:sSub>
                        <m:sSubPr>
                          <m:ctrlPr>
                            <a:rPr lang="en-IN" b="0" i="1" smtClean="0">
                              <a:latin typeface="Cambria Math" panose="02040503050406030204" pitchFamily="18" charset="0"/>
                            </a:rPr>
                          </m:ctrlPr>
                        </m:sSubPr>
                        <m:e>
                          <m:r>
                            <a:rPr lang="en-IN" b="0" i="1" smtClean="0">
                              <a:latin typeface="Cambria Math" panose="02040503050406030204" pitchFamily="18" charset="0"/>
                            </a:rPr>
                            <m:t>𝑞</m:t>
                          </m:r>
                        </m:e>
                        <m:sub>
                          <m:r>
                            <a:rPr lang="en-IN" b="0" i="1" smtClean="0">
                              <a:latin typeface="Cambria Math" panose="02040503050406030204" pitchFamily="18" charset="0"/>
                            </a:rPr>
                            <m:t>𝑖</m:t>
                          </m:r>
                        </m:sub>
                      </m:sSub>
                      <m:r>
                        <a:rPr lang="en-IN" i="1">
                          <a:latin typeface="Cambria Math" panose="02040503050406030204" pitchFamily="18" charset="0"/>
                        </a:rPr>
                        <m:t>=</m:t>
                      </m:r>
                      <m:f>
                        <m:fPr>
                          <m:ctrlPr>
                            <a:rPr lang="en-IN" i="1">
                              <a:latin typeface="Cambria Math" panose="02040503050406030204" pitchFamily="18" charset="0"/>
                            </a:rPr>
                          </m:ctrlPr>
                        </m:fPr>
                        <m:num>
                          <m:r>
                            <a:rPr lang="en-IN" i="1">
                              <a:latin typeface="Cambria Math" panose="02040503050406030204" pitchFamily="18" charset="0"/>
                            </a:rPr>
                            <m:t>𝜕</m:t>
                          </m:r>
                          <m:r>
                            <a:rPr lang="en-IN" i="1">
                              <a:latin typeface="Cambria Math" panose="02040503050406030204" pitchFamily="18" charset="0"/>
                            </a:rPr>
                            <m:t>𝐻</m:t>
                          </m:r>
                        </m:num>
                        <m:den>
                          <m:r>
                            <a:rPr lang="en-IN" i="1">
                              <a:latin typeface="Cambria Math" panose="02040503050406030204" pitchFamily="18" charset="0"/>
                            </a:rPr>
                            <m:t>𝜕</m:t>
                          </m:r>
                          <m:r>
                            <a:rPr lang="en-IN" i="1">
                              <a:latin typeface="Cambria Math" panose="02040503050406030204" pitchFamily="18" charset="0"/>
                            </a:rPr>
                            <m:t> </m:t>
                          </m:r>
                          <m:sSub>
                            <m:sSubPr>
                              <m:ctrlPr>
                                <a:rPr lang="en-IN" i="1">
                                  <a:latin typeface="Cambria Math" panose="02040503050406030204" pitchFamily="18" charset="0"/>
                                </a:rPr>
                              </m:ctrlPr>
                            </m:sSubPr>
                            <m:e>
                              <m:r>
                                <a:rPr lang="en-IN" b="0" i="1" smtClean="0">
                                  <a:latin typeface="Cambria Math" panose="02040503050406030204" pitchFamily="18" charset="0"/>
                                </a:rPr>
                                <m:t>𝑝</m:t>
                              </m:r>
                            </m:e>
                            <m:sub>
                              <m:r>
                                <a:rPr lang="en-IN" i="1">
                                  <a:latin typeface="Cambria Math" panose="02040503050406030204" pitchFamily="18" charset="0"/>
                                </a:rPr>
                                <m:t>𝑖</m:t>
                              </m:r>
                            </m:sub>
                          </m:sSub>
                        </m:den>
                      </m:f>
                    </m:oMath>
                  </m:oMathPara>
                </a14:m>
                <a:endParaRPr lang="en-IN"/>
              </a:p>
              <a:p>
                <a:endParaRPr lang="en-IN"/>
              </a:p>
            </p:txBody>
          </p:sp>
        </mc:Choice>
        <mc:Fallback xmlns="">
          <p:sp>
            <p:nvSpPr>
              <p:cNvPr id="3" name="Content Placeholder 2">
                <a:extLst>
                  <a:ext uri="{FF2B5EF4-FFF2-40B4-BE49-F238E27FC236}">
                    <a16:creationId xmlns:a16="http://schemas.microsoft.com/office/drawing/2014/main" id="{6E080393-663D-E70E-C116-2F2C4D321B97}"/>
                  </a:ext>
                </a:extLst>
              </p:cNvPr>
              <p:cNvSpPr>
                <a:spLocks noGrp="1" noRot="1" noChangeAspect="1" noMove="1" noResize="1" noEditPoints="1" noAdjustHandles="1" noChangeArrowheads="1" noChangeShapeType="1" noTextEdit="1"/>
              </p:cNvSpPr>
              <p:nvPr>
                <p:ph sz="half" idx="1"/>
              </p:nvPr>
            </p:nvSpPr>
            <p:spPr>
              <a:blipFill>
                <a:blip r:embed="rId2"/>
                <a:stretch>
                  <a:fillRect l="-1279" t="-140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2673F217-F824-3CDE-E950-1181D11417E6}"/>
                  </a:ext>
                </a:extLst>
              </p:cNvPr>
              <p:cNvSpPr>
                <a:spLocks noGrp="1"/>
              </p:cNvSpPr>
              <p:nvPr>
                <p:ph sz="half" idx="2"/>
              </p:nvPr>
            </p:nvSpPr>
            <p:spPr/>
            <p:txBody>
              <a:bodyPr/>
              <a:lstStyle/>
              <a:p>
                <a:pPr marL="0" indent="0">
                  <a:buNone/>
                </a:pPr>
                <a:r>
                  <a:rPr lang="en-IN"/>
                  <a:t>We obtain the following four time-derivative for our Four Variables.</a:t>
                </a:r>
              </a:p>
              <a:p>
                <a:pPr marL="0" indent="0">
                  <a:buNone/>
                </a:pPr>
                <a:endParaRPr lang="en-IN"/>
              </a:p>
              <a:p>
                <a:pPr marL="0" indent="0">
                  <a:buNone/>
                </a:pPr>
                <a:endParaRPr lang="en-IN"/>
              </a:p>
              <a:p>
                <a:pPr marL="0" indent="0">
                  <a:buNone/>
                </a:pPr>
                <a14:m>
                  <m:oMathPara xmlns:m="http://schemas.openxmlformats.org/officeDocument/2006/math">
                    <m:oMathParaPr>
                      <m:jc m:val="centerGroup"/>
                    </m:oMathParaPr>
                    <m:oMath xmlns:m="http://schemas.openxmlformats.org/officeDocument/2006/math">
                      <m:acc>
                        <m:accPr>
                          <m:chr m:val="̇"/>
                          <m:ctrlPr>
                            <a:rPr lang="en-IN" b="0" i="1" smtClean="0">
                              <a:latin typeface="Cambria Math" panose="02040503050406030204" pitchFamily="18" charset="0"/>
                            </a:rPr>
                          </m:ctrlPr>
                        </m:accPr>
                        <m:e>
                          <m:r>
                            <a:rPr lang="en-IN" b="0" i="1" smtClean="0">
                              <a:latin typeface="Cambria Math" panose="02040503050406030204" pitchFamily="18" charset="0"/>
                            </a:rPr>
                            <m:t>𝑥</m:t>
                          </m:r>
                        </m:e>
                      </m:acc>
                      <m:r>
                        <a:rPr lang="en-IN" b="0" i="1" dirty="0" smtClean="0">
                          <a:latin typeface="Cambria Math" panose="02040503050406030204" pitchFamily="18" charset="0"/>
                        </a:rPr>
                        <m:t>=</m:t>
                      </m:r>
                      <m:sSub>
                        <m:sSubPr>
                          <m:ctrlPr>
                            <a:rPr lang="en-IN" b="0" i="1" dirty="0" smtClean="0">
                              <a:latin typeface="Cambria Math" panose="02040503050406030204" pitchFamily="18" charset="0"/>
                            </a:rPr>
                          </m:ctrlPr>
                        </m:sSubPr>
                        <m:e>
                          <m:r>
                            <a:rPr lang="en-IN" b="0" i="1" dirty="0" smtClean="0">
                              <a:latin typeface="Cambria Math" panose="02040503050406030204" pitchFamily="18" charset="0"/>
                            </a:rPr>
                            <m:t>𝑝</m:t>
                          </m:r>
                        </m:e>
                        <m:sub>
                          <m:r>
                            <a:rPr lang="en-IN" b="0" i="1" dirty="0" smtClean="0">
                              <a:latin typeface="Cambria Math" panose="02040503050406030204" pitchFamily="18" charset="0"/>
                            </a:rPr>
                            <m:t>𝑥</m:t>
                          </m:r>
                        </m:sub>
                      </m:sSub>
                    </m:oMath>
                  </m:oMathPara>
                </a14:m>
                <a:endParaRPr lang="en-IN" b="0"/>
              </a:p>
              <a:p>
                <a:pPr marL="0" indent="0">
                  <a:buNone/>
                </a:pPr>
                <a14:m>
                  <m:oMathPara xmlns:m="http://schemas.openxmlformats.org/officeDocument/2006/math">
                    <m:oMathParaPr>
                      <m:jc m:val="centerGroup"/>
                    </m:oMathParaPr>
                    <m:oMath xmlns:m="http://schemas.openxmlformats.org/officeDocument/2006/math">
                      <m:acc>
                        <m:accPr>
                          <m:chr m:val="̇"/>
                          <m:ctrlPr>
                            <a:rPr lang="en-IN" b="0" i="1" smtClean="0">
                              <a:latin typeface="Cambria Math" panose="02040503050406030204" pitchFamily="18" charset="0"/>
                            </a:rPr>
                          </m:ctrlPr>
                        </m:accPr>
                        <m:e>
                          <m:r>
                            <a:rPr lang="en-IN" b="0" i="1" smtClean="0">
                              <a:latin typeface="Cambria Math" panose="02040503050406030204" pitchFamily="18" charset="0"/>
                            </a:rPr>
                            <m:t>𝑦</m:t>
                          </m:r>
                        </m:e>
                      </m:acc>
                      <m:r>
                        <a:rPr lang="en-IN" b="0" i="1" dirty="0" smtClean="0">
                          <a:latin typeface="Cambria Math" panose="02040503050406030204" pitchFamily="18" charset="0"/>
                        </a:rPr>
                        <m:t>=</m:t>
                      </m:r>
                      <m:sSub>
                        <m:sSubPr>
                          <m:ctrlPr>
                            <a:rPr lang="en-IN" b="0" i="1" dirty="0" smtClean="0">
                              <a:latin typeface="Cambria Math" panose="02040503050406030204" pitchFamily="18" charset="0"/>
                            </a:rPr>
                          </m:ctrlPr>
                        </m:sSubPr>
                        <m:e>
                          <m:r>
                            <a:rPr lang="en-IN" b="0" i="1" dirty="0" smtClean="0">
                              <a:latin typeface="Cambria Math" panose="02040503050406030204" pitchFamily="18" charset="0"/>
                            </a:rPr>
                            <m:t>𝑝</m:t>
                          </m:r>
                        </m:e>
                        <m:sub>
                          <m:r>
                            <a:rPr lang="en-IN" b="0" i="1" dirty="0" smtClean="0">
                              <a:latin typeface="Cambria Math" panose="02040503050406030204" pitchFamily="18" charset="0"/>
                            </a:rPr>
                            <m:t>𝑦</m:t>
                          </m:r>
                        </m:sub>
                      </m:sSub>
                    </m:oMath>
                  </m:oMathPara>
                </a14:m>
                <a:endParaRPr lang="en-IN" b="0"/>
              </a:p>
              <a:p>
                <a:pPr marL="0" indent="0">
                  <a:buNone/>
                </a:pPr>
                <a14:m>
                  <m:oMathPara xmlns:m="http://schemas.openxmlformats.org/officeDocument/2006/math">
                    <m:oMathParaPr>
                      <m:jc m:val="centerGroup"/>
                    </m:oMathParaPr>
                    <m:oMath xmlns:m="http://schemas.openxmlformats.org/officeDocument/2006/math">
                      <m:acc>
                        <m:accPr>
                          <m:chr m:val="̇"/>
                          <m:ctrlPr>
                            <a:rPr lang="en-IN" b="0" i="1" smtClean="0">
                              <a:latin typeface="Cambria Math" panose="02040503050406030204" pitchFamily="18" charset="0"/>
                            </a:rPr>
                          </m:ctrlPr>
                        </m:accPr>
                        <m:e>
                          <m:sSub>
                            <m:sSubPr>
                              <m:ctrlPr>
                                <a:rPr lang="en-IN" b="0" i="1" smtClean="0">
                                  <a:latin typeface="Cambria Math" panose="02040503050406030204" pitchFamily="18" charset="0"/>
                                </a:rPr>
                              </m:ctrlPr>
                            </m:sSubPr>
                            <m:e>
                              <m:r>
                                <a:rPr lang="en-IN" b="0" i="1" smtClean="0">
                                  <a:latin typeface="Cambria Math" panose="02040503050406030204" pitchFamily="18" charset="0"/>
                                </a:rPr>
                                <m:t>𝑝</m:t>
                              </m:r>
                            </m:e>
                            <m:sub>
                              <m:r>
                                <a:rPr lang="en-IN" b="0" i="1" smtClean="0">
                                  <a:latin typeface="Cambria Math" panose="02040503050406030204" pitchFamily="18" charset="0"/>
                                </a:rPr>
                                <m:t>𝑥</m:t>
                              </m:r>
                            </m:sub>
                          </m:sSub>
                        </m:e>
                      </m:acc>
                      <m:r>
                        <a:rPr lang="en-IN" b="0" i="1" dirty="0" smtClean="0">
                          <a:latin typeface="Cambria Math" panose="02040503050406030204" pitchFamily="18" charset="0"/>
                        </a:rPr>
                        <m:t>=−</m:t>
                      </m:r>
                      <m:r>
                        <a:rPr lang="en-IN" b="0" i="1" dirty="0" smtClean="0">
                          <a:latin typeface="Cambria Math" panose="02040503050406030204" pitchFamily="18" charset="0"/>
                        </a:rPr>
                        <m:t>𝑥</m:t>
                      </m:r>
                      <m:r>
                        <a:rPr lang="en-IN" b="0" i="1" dirty="0" smtClean="0">
                          <a:latin typeface="Cambria Math" panose="02040503050406030204" pitchFamily="18" charset="0"/>
                        </a:rPr>
                        <m:t> −2</m:t>
                      </m:r>
                      <m:r>
                        <a:rPr lang="en-IN" b="0" i="1" dirty="0" smtClean="0">
                          <a:latin typeface="Cambria Math" panose="02040503050406030204" pitchFamily="18" charset="0"/>
                        </a:rPr>
                        <m:t>𝑥𝑦</m:t>
                      </m:r>
                    </m:oMath>
                  </m:oMathPara>
                </a14:m>
                <a:endParaRPr lang="en-IN" b="0"/>
              </a:p>
              <a:p>
                <a:pPr marL="0" indent="0">
                  <a:buNone/>
                </a:pPr>
                <a14:m>
                  <m:oMathPara xmlns:m="http://schemas.openxmlformats.org/officeDocument/2006/math">
                    <m:oMathParaPr>
                      <m:jc m:val="centerGroup"/>
                    </m:oMathParaPr>
                    <m:oMath xmlns:m="http://schemas.openxmlformats.org/officeDocument/2006/math">
                      <m:acc>
                        <m:accPr>
                          <m:chr m:val="̇"/>
                          <m:ctrlPr>
                            <a:rPr lang="en-IN" b="0" i="1" smtClean="0">
                              <a:latin typeface="Cambria Math" panose="02040503050406030204" pitchFamily="18" charset="0"/>
                            </a:rPr>
                          </m:ctrlPr>
                        </m:accPr>
                        <m:e>
                          <m:sSub>
                            <m:sSubPr>
                              <m:ctrlPr>
                                <a:rPr lang="en-IN" b="0" i="1" smtClean="0">
                                  <a:latin typeface="Cambria Math" panose="02040503050406030204" pitchFamily="18" charset="0"/>
                                </a:rPr>
                              </m:ctrlPr>
                            </m:sSubPr>
                            <m:e>
                              <m:r>
                                <a:rPr lang="en-IN" b="0" i="1" smtClean="0">
                                  <a:latin typeface="Cambria Math" panose="02040503050406030204" pitchFamily="18" charset="0"/>
                                </a:rPr>
                                <m:t>𝑝</m:t>
                              </m:r>
                            </m:e>
                            <m:sub>
                              <m:r>
                                <a:rPr lang="en-IN" b="0" i="1" smtClean="0">
                                  <a:latin typeface="Cambria Math" panose="02040503050406030204" pitchFamily="18" charset="0"/>
                                </a:rPr>
                                <m:t>𝑦</m:t>
                              </m:r>
                            </m:sub>
                          </m:sSub>
                        </m:e>
                      </m:acc>
                      <m:r>
                        <a:rPr lang="en-IN" b="0" i="1" dirty="0" smtClean="0">
                          <a:latin typeface="Cambria Math" panose="02040503050406030204" pitchFamily="18" charset="0"/>
                        </a:rPr>
                        <m:t>=</m:t>
                      </m:r>
                      <m:sSup>
                        <m:sSupPr>
                          <m:ctrlPr>
                            <a:rPr lang="en-IN" b="0" i="1" dirty="0" smtClean="0">
                              <a:latin typeface="Cambria Math" panose="02040503050406030204" pitchFamily="18" charset="0"/>
                            </a:rPr>
                          </m:ctrlPr>
                        </m:sSupPr>
                        <m:e>
                          <m:r>
                            <a:rPr lang="en-IN" b="0" i="1" dirty="0" smtClean="0">
                              <a:latin typeface="Cambria Math" panose="02040503050406030204" pitchFamily="18" charset="0"/>
                            </a:rPr>
                            <m:t>𝑦</m:t>
                          </m:r>
                        </m:e>
                        <m:sup>
                          <m:r>
                            <a:rPr lang="en-IN" b="0" i="1" dirty="0" smtClean="0">
                              <a:latin typeface="Cambria Math" panose="02040503050406030204" pitchFamily="18" charset="0"/>
                            </a:rPr>
                            <m:t>2</m:t>
                          </m:r>
                        </m:sup>
                      </m:sSup>
                      <m:r>
                        <a:rPr lang="en-IN" b="0" i="1" dirty="0" smtClean="0">
                          <a:latin typeface="Cambria Math" panose="02040503050406030204" pitchFamily="18" charset="0"/>
                        </a:rPr>
                        <m:t>−</m:t>
                      </m:r>
                      <m:r>
                        <a:rPr lang="en-IN" b="0" i="1" dirty="0" smtClean="0">
                          <a:latin typeface="Cambria Math" panose="02040503050406030204" pitchFamily="18" charset="0"/>
                        </a:rPr>
                        <m:t>𝑦</m:t>
                      </m:r>
                      <m:r>
                        <a:rPr lang="en-IN" b="0" i="1" dirty="0" smtClean="0">
                          <a:latin typeface="Cambria Math" panose="02040503050406030204" pitchFamily="18" charset="0"/>
                        </a:rPr>
                        <m:t> −</m:t>
                      </m:r>
                      <m:sSup>
                        <m:sSupPr>
                          <m:ctrlPr>
                            <a:rPr lang="en-IN" b="0" i="1" dirty="0" smtClean="0">
                              <a:latin typeface="Cambria Math" panose="02040503050406030204" pitchFamily="18" charset="0"/>
                            </a:rPr>
                          </m:ctrlPr>
                        </m:sSupPr>
                        <m:e>
                          <m:r>
                            <a:rPr lang="en-IN" b="0" i="1" dirty="0" smtClean="0">
                              <a:latin typeface="Cambria Math" panose="02040503050406030204" pitchFamily="18" charset="0"/>
                            </a:rPr>
                            <m:t>𝑥</m:t>
                          </m:r>
                        </m:e>
                        <m:sup>
                          <m:r>
                            <a:rPr lang="en-IN" b="0" i="1" dirty="0" smtClean="0">
                              <a:latin typeface="Cambria Math" panose="02040503050406030204" pitchFamily="18" charset="0"/>
                            </a:rPr>
                            <m:t>2</m:t>
                          </m:r>
                        </m:sup>
                      </m:sSup>
                    </m:oMath>
                  </m:oMathPara>
                </a14:m>
                <a:endParaRPr lang="en-IN" b="0"/>
              </a:p>
              <a:p>
                <a:endParaRPr lang="en-IN" b="0"/>
              </a:p>
              <a:p>
                <a:pPr marL="0" indent="0">
                  <a:buNone/>
                </a:pPr>
                <a:endParaRPr lang="en-IN" b="0"/>
              </a:p>
              <a:p>
                <a:endParaRPr lang="en-IN"/>
              </a:p>
            </p:txBody>
          </p:sp>
        </mc:Choice>
        <mc:Fallback xmlns="">
          <p:sp>
            <p:nvSpPr>
              <p:cNvPr id="4" name="Content Placeholder 3">
                <a:extLst>
                  <a:ext uri="{FF2B5EF4-FFF2-40B4-BE49-F238E27FC236}">
                    <a16:creationId xmlns:a16="http://schemas.microsoft.com/office/drawing/2014/main" id="{2673F217-F824-3CDE-E950-1181D11417E6}"/>
                  </a:ext>
                </a:extLst>
              </p:cNvPr>
              <p:cNvSpPr>
                <a:spLocks noGrp="1" noRot="1" noChangeAspect="1" noMove="1" noResize="1" noEditPoints="1" noAdjustHandles="1" noChangeArrowheads="1" noChangeShapeType="1" noTextEdit="1"/>
              </p:cNvSpPr>
              <p:nvPr>
                <p:ph sz="half" idx="2"/>
              </p:nvPr>
            </p:nvSpPr>
            <p:spPr>
              <a:blipFill>
                <a:blip r:embed="rId3"/>
                <a:stretch>
                  <a:fillRect l="-1294" t="-1401" r="-1176"/>
                </a:stretch>
              </a:blipFill>
            </p:spPr>
            <p:txBody>
              <a:bodyPr/>
              <a:lstStyle/>
              <a:p>
                <a:r>
                  <a:rPr lang="en-US">
                    <a:noFill/>
                  </a:rPr>
                  <a:t> </a:t>
                </a:r>
              </a:p>
            </p:txBody>
          </p:sp>
        </mc:Fallback>
      </mc:AlternateContent>
    </p:spTree>
    <p:extLst>
      <p:ext uri="{BB962C8B-B14F-4D97-AF65-F5344CB8AC3E}">
        <p14:creationId xmlns:p14="http://schemas.microsoft.com/office/powerpoint/2010/main" val="9714886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6EA8C-45A7-4510-40B4-748B8639CD2F}"/>
              </a:ext>
            </a:extLst>
          </p:cNvPr>
          <p:cNvSpPr>
            <a:spLocks noGrp="1"/>
          </p:cNvSpPr>
          <p:nvPr>
            <p:ph type="title"/>
          </p:nvPr>
        </p:nvSpPr>
        <p:spPr/>
        <p:txBody>
          <a:bodyPr/>
          <a:lstStyle/>
          <a:p>
            <a:r>
              <a:rPr lang="en-US"/>
              <a:t>Fixed Point Analysis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D03AC29-3F91-5A0C-6F68-C745697911FC}"/>
                  </a:ext>
                </a:extLst>
              </p:cNvPr>
              <p:cNvSpPr>
                <a:spLocks noGrp="1"/>
              </p:cNvSpPr>
              <p:nvPr>
                <p:ph sz="half" idx="1"/>
              </p:nvPr>
            </p:nvSpPr>
            <p:spPr>
              <a:xfrm>
                <a:off x="777239" y="1825625"/>
                <a:ext cx="9036063" cy="4351338"/>
              </a:xfrm>
            </p:spPr>
            <p:txBody>
              <a:bodyPr/>
              <a:lstStyle/>
              <a:p>
                <a14:m>
                  <m:oMath xmlns:m="http://schemas.openxmlformats.org/officeDocument/2006/math">
                    <m:acc>
                      <m:accPr>
                        <m:chr m:val="̇"/>
                        <m:ctrlPr>
                          <a:rPr lang="en-IN" b="0" i="1" smtClean="0">
                            <a:latin typeface="Cambria Math" panose="02040503050406030204" pitchFamily="18" charset="0"/>
                          </a:rPr>
                        </m:ctrlPr>
                      </m:accPr>
                      <m:e>
                        <m:r>
                          <a:rPr lang="en-IN" b="0" i="1" smtClean="0">
                            <a:latin typeface="Cambria Math" panose="02040503050406030204" pitchFamily="18" charset="0"/>
                          </a:rPr>
                          <m:t>𝑥</m:t>
                        </m:r>
                      </m:e>
                    </m:acc>
                    <m:r>
                      <a:rPr lang="en-IN" b="0" i="1" smtClean="0">
                        <a:latin typeface="Cambria Math" panose="02040503050406030204" pitchFamily="18" charset="0"/>
                      </a:rPr>
                      <m:t>=</m:t>
                    </m:r>
                    <m:sSub>
                      <m:sSubPr>
                        <m:ctrlPr>
                          <a:rPr lang="en-IN" b="0" i="1" smtClean="0">
                            <a:latin typeface="Cambria Math" panose="02040503050406030204" pitchFamily="18" charset="0"/>
                          </a:rPr>
                        </m:ctrlPr>
                      </m:sSubPr>
                      <m:e>
                        <m:r>
                          <a:rPr lang="en-IN" b="0" i="1" smtClean="0">
                            <a:latin typeface="Cambria Math" panose="02040503050406030204" pitchFamily="18" charset="0"/>
                          </a:rPr>
                          <m:t>𝑃</m:t>
                        </m:r>
                      </m:e>
                      <m:sub>
                        <m:r>
                          <a:rPr lang="en-IN" b="0" i="1" smtClean="0">
                            <a:latin typeface="Cambria Math" panose="02040503050406030204" pitchFamily="18" charset="0"/>
                          </a:rPr>
                          <m:t>𝑥</m:t>
                        </m:r>
                      </m:sub>
                    </m:sSub>
                  </m:oMath>
                </a14:m>
                <a:endParaRPr lang="en-US"/>
              </a:p>
              <a:p>
                <a14:m>
                  <m:oMath xmlns:m="http://schemas.openxmlformats.org/officeDocument/2006/math">
                    <m:acc>
                      <m:accPr>
                        <m:chr m:val="̇"/>
                        <m:ctrlPr>
                          <a:rPr lang="en-IN" b="0" i="1" smtClean="0">
                            <a:latin typeface="Cambria Math" panose="02040503050406030204" pitchFamily="18" charset="0"/>
                          </a:rPr>
                        </m:ctrlPr>
                      </m:accPr>
                      <m:e>
                        <m:r>
                          <a:rPr lang="en-IN" b="0" i="1" smtClean="0">
                            <a:latin typeface="Cambria Math" panose="02040503050406030204" pitchFamily="18" charset="0"/>
                          </a:rPr>
                          <m:t>𝑦</m:t>
                        </m:r>
                      </m:e>
                    </m:acc>
                    <m:r>
                      <a:rPr lang="en-IN" b="0" i="1" smtClean="0">
                        <a:latin typeface="Cambria Math" panose="02040503050406030204" pitchFamily="18" charset="0"/>
                      </a:rPr>
                      <m:t>=</m:t>
                    </m:r>
                    <m:sSub>
                      <m:sSubPr>
                        <m:ctrlPr>
                          <a:rPr lang="en-IN" b="0" i="1" smtClean="0">
                            <a:latin typeface="Cambria Math" panose="02040503050406030204" pitchFamily="18" charset="0"/>
                          </a:rPr>
                        </m:ctrlPr>
                      </m:sSubPr>
                      <m:e>
                        <m:r>
                          <a:rPr lang="en-IN" b="0" i="1" smtClean="0">
                            <a:latin typeface="Cambria Math" panose="02040503050406030204" pitchFamily="18" charset="0"/>
                          </a:rPr>
                          <m:t>𝑃</m:t>
                        </m:r>
                      </m:e>
                      <m:sub>
                        <m:r>
                          <a:rPr lang="en-IN" b="0" i="1" smtClean="0">
                            <a:latin typeface="Cambria Math" panose="02040503050406030204" pitchFamily="18" charset="0"/>
                          </a:rPr>
                          <m:t>𝑦</m:t>
                        </m:r>
                      </m:sub>
                    </m:sSub>
                  </m:oMath>
                </a14:m>
                <a:endParaRPr lang="en-IN" b="0"/>
              </a:p>
              <a:p>
                <a14:m>
                  <m:oMath xmlns:m="http://schemas.openxmlformats.org/officeDocument/2006/math">
                    <m:acc>
                      <m:accPr>
                        <m:chr m:val="̇"/>
                        <m:ctrlPr>
                          <a:rPr lang="en-IN" b="0" i="1" smtClean="0">
                            <a:latin typeface="Cambria Math" panose="02040503050406030204" pitchFamily="18" charset="0"/>
                          </a:rPr>
                        </m:ctrlPr>
                      </m:accPr>
                      <m:e>
                        <m:sSub>
                          <m:sSubPr>
                            <m:ctrlPr>
                              <a:rPr lang="en-IN" b="0" i="1" smtClean="0">
                                <a:latin typeface="Cambria Math" panose="02040503050406030204" pitchFamily="18" charset="0"/>
                              </a:rPr>
                            </m:ctrlPr>
                          </m:sSubPr>
                          <m:e>
                            <m:r>
                              <a:rPr lang="en-IN" b="0" i="1" smtClean="0">
                                <a:latin typeface="Cambria Math" panose="02040503050406030204" pitchFamily="18" charset="0"/>
                              </a:rPr>
                              <m:t>𝑃</m:t>
                            </m:r>
                          </m:e>
                          <m:sub>
                            <m:r>
                              <a:rPr lang="en-IN" b="0" i="1" smtClean="0">
                                <a:latin typeface="Cambria Math" panose="02040503050406030204" pitchFamily="18" charset="0"/>
                              </a:rPr>
                              <m:t>𝑥</m:t>
                            </m:r>
                          </m:sub>
                        </m:sSub>
                      </m:e>
                    </m:acc>
                    <m:r>
                      <a:rPr lang="en-IN" b="0" i="1" smtClean="0">
                        <a:latin typeface="Cambria Math" panose="02040503050406030204" pitchFamily="18" charset="0"/>
                      </a:rPr>
                      <m:t>=−2</m:t>
                    </m:r>
                    <m:r>
                      <a:rPr lang="en-IN" b="0" i="1" smtClean="0">
                        <a:latin typeface="Cambria Math" panose="02040503050406030204" pitchFamily="18" charset="0"/>
                      </a:rPr>
                      <m:t>𝑥𝑦</m:t>
                    </m:r>
                    <m:r>
                      <a:rPr lang="en-IN" b="0" i="1" smtClean="0">
                        <a:latin typeface="Cambria Math" panose="02040503050406030204" pitchFamily="18" charset="0"/>
                      </a:rPr>
                      <m:t> −</m:t>
                    </m:r>
                    <m:r>
                      <a:rPr lang="en-IN" b="0" i="1" smtClean="0">
                        <a:latin typeface="Cambria Math" panose="02040503050406030204" pitchFamily="18" charset="0"/>
                      </a:rPr>
                      <m:t>𝑥</m:t>
                    </m:r>
                  </m:oMath>
                </a14:m>
                <a:endParaRPr lang="en-US"/>
              </a:p>
              <a:p>
                <a14:m>
                  <m:oMath xmlns:m="http://schemas.openxmlformats.org/officeDocument/2006/math">
                    <m:acc>
                      <m:accPr>
                        <m:chr m:val="̇"/>
                        <m:ctrlPr>
                          <a:rPr lang="en-IN" b="0" i="1" smtClean="0">
                            <a:latin typeface="Cambria Math" panose="02040503050406030204" pitchFamily="18" charset="0"/>
                          </a:rPr>
                        </m:ctrlPr>
                      </m:accPr>
                      <m:e>
                        <m:sSub>
                          <m:sSubPr>
                            <m:ctrlPr>
                              <a:rPr lang="en-IN" b="0" i="1" smtClean="0">
                                <a:latin typeface="Cambria Math" panose="02040503050406030204" pitchFamily="18" charset="0"/>
                              </a:rPr>
                            </m:ctrlPr>
                          </m:sSubPr>
                          <m:e>
                            <m:r>
                              <a:rPr lang="en-IN" b="0" i="1" smtClean="0">
                                <a:latin typeface="Cambria Math" panose="02040503050406030204" pitchFamily="18" charset="0"/>
                              </a:rPr>
                              <m:t>𝑃</m:t>
                            </m:r>
                          </m:e>
                          <m:sub>
                            <m:r>
                              <a:rPr lang="en-IN" b="0" i="1" smtClean="0">
                                <a:latin typeface="Cambria Math" panose="02040503050406030204" pitchFamily="18" charset="0"/>
                              </a:rPr>
                              <m:t>𝑦</m:t>
                            </m:r>
                          </m:sub>
                        </m:sSub>
                      </m:e>
                    </m:acc>
                    <m:r>
                      <a:rPr lang="en-IN" b="0" i="1" smtClean="0">
                        <a:latin typeface="Cambria Math" panose="02040503050406030204" pitchFamily="18" charset="0"/>
                      </a:rPr>
                      <m:t>=</m:t>
                    </m:r>
                    <m:sSup>
                      <m:sSupPr>
                        <m:ctrlPr>
                          <a:rPr lang="en-IN" b="0" i="1" smtClean="0">
                            <a:latin typeface="Cambria Math" panose="02040503050406030204" pitchFamily="18" charset="0"/>
                          </a:rPr>
                        </m:ctrlPr>
                      </m:sSupPr>
                      <m:e>
                        <m:r>
                          <a:rPr lang="en-IN" b="0" i="1" smtClean="0">
                            <a:latin typeface="Cambria Math" panose="02040503050406030204" pitchFamily="18" charset="0"/>
                          </a:rPr>
                          <m:t>𝑦</m:t>
                        </m:r>
                      </m:e>
                      <m:sup>
                        <m:r>
                          <a:rPr lang="en-IN" b="0" i="1" smtClean="0">
                            <a:latin typeface="Cambria Math" panose="02040503050406030204" pitchFamily="18" charset="0"/>
                          </a:rPr>
                          <m:t>2</m:t>
                        </m:r>
                      </m:sup>
                    </m:sSup>
                    <m:r>
                      <a:rPr lang="en-IN" b="0" i="1" smtClean="0">
                        <a:latin typeface="Cambria Math" panose="02040503050406030204" pitchFamily="18" charset="0"/>
                      </a:rPr>
                      <m:t>−</m:t>
                    </m:r>
                    <m:r>
                      <a:rPr lang="en-IN" b="0" i="1" smtClean="0">
                        <a:latin typeface="Cambria Math" panose="02040503050406030204" pitchFamily="18" charset="0"/>
                      </a:rPr>
                      <m:t>𝑦</m:t>
                    </m:r>
                    <m:r>
                      <a:rPr lang="en-IN" b="0" i="1" smtClean="0">
                        <a:latin typeface="Cambria Math" panose="02040503050406030204" pitchFamily="18" charset="0"/>
                      </a:rPr>
                      <m:t> −</m:t>
                    </m:r>
                    <m:sSup>
                      <m:sSupPr>
                        <m:ctrlPr>
                          <a:rPr lang="en-IN" b="0" i="1" smtClean="0">
                            <a:latin typeface="Cambria Math" panose="02040503050406030204" pitchFamily="18" charset="0"/>
                          </a:rPr>
                        </m:ctrlPr>
                      </m:sSupPr>
                      <m:e>
                        <m:r>
                          <a:rPr lang="en-IN" b="0" i="1" smtClean="0">
                            <a:latin typeface="Cambria Math" panose="02040503050406030204" pitchFamily="18" charset="0"/>
                          </a:rPr>
                          <m:t>𝑥</m:t>
                        </m:r>
                      </m:e>
                      <m:sup>
                        <m:r>
                          <a:rPr lang="en-IN" b="0" i="1" smtClean="0">
                            <a:latin typeface="Cambria Math" panose="02040503050406030204" pitchFamily="18" charset="0"/>
                          </a:rPr>
                          <m:t>2</m:t>
                        </m:r>
                      </m:sup>
                    </m:sSup>
                  </m:oMath>
                </a14:m>
                <a:endParaRPr lang="en-IN" b="0"/>
              </a:p>
              <a:p>
                <a:endParaRPr lang="en-US"/>
              </a:p>
              <a:p>
                <a:r>
                  <a:rPr lang="en-US"/>
                  <a:t>The fixed points are : (x ,y , </a:t>
                </a:r>
                <a14:m>
                  <m:oMath xmlns:m="http://schemas.openxmlformats.org/officeDocument/2006/math">
                    <m:sSub>
                      <m:sSubPr>
                        <m:ctrlPr>
                          <a:rPr lang="en-IN" b="0" i="1" smtClean="0">
                            <a:latin typeface="Cambria Math" panose="02040503050406030204" pitchFamily="18" charset="0"/>
                          </a:rPr>
                        </m:ctrlPr>
                      </m:sSubPr>
                      <m:e>
                        <m:r>
                          <a:rPr lang="en-IN" b="0" i="1" smtClean="0">
                            <a:latin typeface="Cambria Math" panose="02040503050406030204" pitchFamily="18" charset="0"/>
                          </a:rPr>
                          <m:t>𝑃</m:t>
                        </m:r>
                      </m:e>
                      <m:sub>
                        <m:r>
                          <a:rPr lang="en-IN" b="0" i="1" smtClean="0">
                            <a:latin typeface="Cambria Math" panose="02040503050406030204" pitchFamily="18" charset="0"/>
                          </a:rPr>
                          <m:t>𝑥</m:t>
                        </m:r>
                      </m:sub>
                    </m:sSub>
                  </m:oMath>
                </a14:m>
                <a:r>
                  <a:rPr lang="en-US"/>
                  <a:t>,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𝑃</m:t>
                        </m:r>
                      </m:e>
                      <m:sub>
                        <m:r>
                          <a:rPr lang="en-IN" i="1">
                            <a:latin typeface="Cambria Math" panose="02040503050406030204" pitchFamily="18" charset="0"/>
                          </a:rPr>
                          <m:t>𝑦</m:t>
                        </m:r>
                      </m:sub>
                    </m:sSub>
                  </m:oMath>
                </a14:m>
                <a:r>
                  <a:rPr lang="en-US"/>
                  <a:t>) = ( 0, 0, 0, 0) ,(0, 1, 0, 0),  (</a:t>
                </a:r>
                <a14:m>
                  <m:oMath xmlns:m="http://schemas.openxmlformats.org/officeDocument/2006/math">
                    <m:f>
                      <m:fPr>
                        <m:ctrlPr>
                          <a:rPr lang="en-IN" b="0" i="1" smtClean="0">
                            <a:latin typeface="Cambria Math" panose="02040503050406030204" pitchFamily="18" charset="0"/>
                          </a:rPr>
                        </m:ctrlPr>
                      </m:fPr>
                      <m:num>
                        <m:r>
                          <a:rPr lang="en-IN" i="1">
                            <a:latin typeface="Cambria Math" panose="02040503050406030204" pitchFamily="18" charset="0"/>
                          </a:rPr>
                          <m:t>√3</m:t>
                        </m:r>
                      </m:num>
                      <m:den>
                        <m:r>
                          <a:rPr lang="en-IN" b="0" i="1" smtClean="0">
                            <a:latin typeface="Cambria Math" panose="02040503050406030204" pitchFamily="18" charset="0"/>
                          </a:rPr>
                          <m:t>2</m:t>
                        </m:r>
                      </m:den>
                    </m:f>
                  </m:oMath>
                </a14:m>
                <a:r>
                  <a:rPr lang="en-US"/>
                  <a:t>, </a:t>
                </a:r>
                <a14:m>
                  <m:oMath xmlns:m="http://schemas.openxmlformats.org/officeDocument/2006/math">
                    <m:r>
                      <a:rPr lang="en-IN" b="0" i="1" smtClean="0">
                        <a:latin typeface="Cambria Math" panose="02040503050406030204" pitchFamily="18" charset="0"/>
                      </a:rPr>
                      <m:t>−</m:t>
                    </m:r>
                    <m:f>
                      <m:fPr>
                        <m:ctrlPr>
                          <a:rPr lang="en-IN" b="0" i="1" smtClean="0">
                            <a:latin typeface="Cambria Math" panose="02040503050406030204" pitchFamily="18" charset="0"/>
                          </a:rPr>
                        </m:ctrlPr>
                      </m:fPr>
                      <m:num>
                        <m:r>
                          <a:rPr lang="en-IN" b="0" i="1" smtClean="0">
                            <a:latin typeface="Cambria Math" panose="02040503050406030204" pitchFamily="18" charset="0"/>
                          </a:rPr>
                          <m:t>1</m:t>
                        </m:r>
                      </m:num>
                      <m:den>
                        <m:r>
                          <a:rPr lang="en-IN" b="0" i="1" smtClean="0">
                            <a:latin typeface="Cambria Math" panose="02040503050406030204" pitchFamily="18" charset="0"/>
                          </a:rPr>
                          <m:t>2</m:t>
                        </m:r>
                      </m:den>
                    </m:f>
                    <m:r>
                      <a:rPr lang="en-IN" b="0" i="1" smtClean="0">
                        <a:latin typeface="Cambria Math" panose="02040503050406030204" pitchFamily="18" charset="0"/>
                      </a:rPr>
                      <m:t>, 0 , 0),</m:t>
                    </m:r>
                  </m:oMath>
                </a14:m>
                <a:r>
                  <a:rPr lang="en-US"/>
                  <a:t> and        ( -</a:t>
                </a:r>
                <a14:m>
                  <m:oMath xmlns:m="http://schemas.openxmlformats.org/officeDocument/2006/math">
                    <m:f>
                      <m:fPr>
                        <m:ctrlPr>
                          <a:rPr lang="en-IN" i="1">
                            <a:latin typeface="Cambria Math" panose="02040503050406030204" pitchFamily="18" charset="0"/>
                          </a:rPr>
                        </m:ctrlPr>
                      </m:fPr>
                      <m:num>
                        <m:r>
                          <a:rPr lang="en-IN" i="1">
                            <a:latin typeface="Cambria Math" panose="02040503050406030204" pitchFamily="18" charset="0"/>
                          </a:rPr>
                          <m:t>√3</m:t>
                        </m:r>
                      </m:num>
                      <m:den>
                        <m:r>
                          <a:rPr lang="en-IN" i="1">
                            <a:latin typeface="Cambria Math" panose="02040503050406030204" pitchFamily="18" charset="0"/>
                          </a:rPr>
                          <m:t>2</m:t>
                        </m:r>
                      </m:den>
                    </m:f>
                  </m:oMath>
                </a14:m>
                <a:r>
                  <a:rPr lang="en-US"/>
                  <a:t>, </a:t>
                </a:r>
                <a14:m>
                  <m:oMath xmlns:m="http://schemas.openxmlformats.org/officeDocument/2006/math">
                    <m:r>
                      <a:rPr lang="en-IN" i="1">
                        <a:latin typeface="Cambria Math" panose="02040503050406030204" pitchFamily="18" charset="0"/>
                      </a:rPr>
                      <m:t>−</m:t>
                    </m:r>
                    <m:f>
                      <m:fPr>
                        <m:ctrlPr>
                          <a:rPr lang="en-IN" i="1">
                            <a:latin typeface="Cambria Math" panose="02040503050406030204" pitchFamily="18" charset="0"/>
                          </a:rPr>
                        </m:ctrlPr>
                      </m:fPr>
                      <m:num>
                        <m:r>
                          <a:rPr lang="en-IN" i="1">
                            <a:latin typeface="Cambria Math" panose="02040503050406030204" pitchFamily="18" charset="0"/>
                          </a:rPr>
                          <m:t>1</m:t>
                        </m:r>
                      </m:num>
                      <m:den>
                        <m:r>
                          <a:rPr lang="en-IN" i="1">
                            <a:latin typeface="Cambria Math" panose="02040503050406030204" pitchFamily="18" charset="0"/>
                          </a:rPr>
                          <m:t>2</m:t>
                        </m:r>
                      </m:den>
                    </m:f>
                    <m:r>
                      <a:rPr lang="en-IN" i="1">
                        <a:latin typeface="Cambria Math" panose="02040503050406030204" pitchFamily="18" charset="0"/>
                      </a:rPr>
                      <m:t>, 0 , 0</m:t>
                    </m:r>
                  </m:oMath>
                </a14:m>
                <a:r>
                  <a:rPr lang="en-US"/>
                  <a:t>).</a:t>
                </a:r>
              </a:p>
              <a:p>
                <a:endParaRPr lang="en-US"/>
              </a:p>
              <a:p>
                <a:r>
                  <a:rPr lang="en-US"/>
                  <a:t>The Jacobian Matrix is calculated to be: </a:t>
                </a:r>
              </a:p>
            </p:txBody>
          </p:sp>
        </mc:Choice>
        <mc:Fallback xmlns="">
          <p:sp>
            <p:nvSpPr>
              <p:cNvPr id="3" name="Content Placeholder 2">
                <a:extLst>
                  <a:ext uri="{FF2B5EF4-FFF2-40B4-BE49-F238E27FC236}">
                    <a16:creationId xmlns:a16="http://schemas.microsoft.com/office/drawing/2014/main" id="{FD03AC29-3F91-5A0C-6F68-C745697911FC}"/>
                  </a:ext>
                </a:extLst>
              </p:cNvPr>
              <p:cNvSpPr>
                <a:spLocks noGrp="1" noRot="1" noChangeAspect="1" noMove="1" noResize="1" noEditPoints="1" noAdjustHandles="1" noChangeArrowheads="1" noChangeShapeType="1" noTextEdit="1"/>
              </p:cNvSpPr>
              <p:nvPr>
                <p:ph sz="half" idx="1"/>
              </p:nvPr>
            </p:nvSpPr>
            <p:spPr>
              <a:xfrm>
                <a:off x="777239" y="1825625"/>
                <a:ext cx="9036063" cy="4351338"/>
              </a:xfrm>
              <a:blipFill>
                <a:blip r:embed="rId2"/>
                <a:stretch>
                  <a:fillRect l="-539" t="-1120"/>
                </a:stretch>
              </a:blipFill>
            </p:spPr>
            <p:txBody>
              <a:bodyPr/>
              <a:lstStyle/>
              <a:p>
                <a:r>
                  <a:rPr lang="en-US">
                    <a:noFill/>
                  </a:rPr>
                  <a:t> </a:t>
                </a:r>
              </a:p>
            </p:txBody>
          </p:sp>
        </mc:Fallback>
      </mc:AlternateContent>
    </p:spTree>
    <p:extLst>
      <p:ext uri="{BB962C8B-B14F-4D97-AF65-F5344CB8AC3E}">
        <p14:creationId xmlns:p14="http://schemas.microsoft.com/office/powerpoint/2010/main" val="17748327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AFCF12C-9CA6-9C05-C2DF-50BC659AC77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696802" y="963989"/>
            <a:ext cx="3845400" cy="1729510"/>
          </a:xfrm>
          <a:prstGeom prst="rect">
            <a:avLst/>
          </a:prstGeom>
        </p:spPr>
      </p:pic>
      <mc:AlternateContent xmlns:mc="http://schemas.openxmlformats.org/markup-compatibility/2006" xmlns:a14="http://schemas.microsoft.com/office/drawing/2010/main">
        <mc:Choice Requires="a14">
          <p:sp>
            <p:nvSpPr>
              <p:cNvPr id="6" name="Text Placeholder 5">
                <a:extLst>
                  <a:ext uri="{FF2B5EF4-FFF2-40B4-BE49-F238E27FC236}">
                    <a16:creationId xmlns:a16="http://schemas.microsoft.com/office/drawing/2014/main" id="{D8BADBD9-3060-9374-E0B8-D6AABA629103}"/>
                  </a:ext>
                </a:extLst>
              </p:cNvPr>
              <p:cNvSpPr>
                <a:spLocks noGrp="1"/>
              </p:cNvSpPr>
              <p:nvPr>
                <p:ph type="body" sz="half" idx="2"/>
              </p:nvPr>
            </p:nvSpPr>
            <p:spPr>
              <a:xfrm>
                <a:off x="880934" y="3176833"/>
                <a:ext cx="10016451" cy="3233394"/>
              </a:xfrm>
            </p:spPr>
            <p:txBody>
              <a:bodyPr>
                <a:normAutofit fontScale="92500" lnSpcReduction="10000"/>
              </a:bodyPr>
              <a:lstStyle/>
              <a:p>
                <a:r>
                  <a:rPr lang="en-IN"/>
                  <a:t>The Trace of the Jacobian Matrix is 0 in all the cases.</a:t>
                </a:r>
              </a:p>
              <a:p>
                <a:endParaRPr lang="en-IN"/>
              </a:p>
              <a:p>
                <a:r>
                  <a:rPr lang="en-IN"/>
                  <a:t>Determinant :</a:t>
                </a:r>
              </a:p>
              <a:p>
                <a:r>
                  <a:rPr lang="en-IN"/>
                  <a:t>When the fixed points are</a:t>
                </a:r>
              </a:p>
              <a:p>
                <a:r>
                  <a:rPr lang="en-IN"/>
                  <a:t> (i)</a:t>
                </a:r>
                <a:r>
                  <a:rPr lang="en-US"/>
                  <a:t> ( 0, 0, 0, 0) --- Determinant is +1</a:t>
                </a:r>
                <a:endParaRPr lang="en-IN"/>
              </a:p>
              <a:p>
                <a:r>
                  <a:rPr lang="en-IN"/>
                  <a:t>(ii) (</a:t>
                </a:r>
                <a:r>
                  <a:rPr lang="en-US"/>
                  <a:t>0, 1, 0, 0) --- Determinant is -3</a:t>
                </a:r>
                <a:endParaRPr lang="en-IN"/>
              </a:p>
              <a:p>
                <a:r>
                  <a:rPr lang="en-IN"/>
                  <a:t>(iii)</a:t>
                </a:r>
                <a:r>
                  <a:rPr lang="en-US"/>
                  <a:t> (</a:t>
                </a:r>
                <a14:m>
                  <m:oMath xmlns:m="http://schemas.openxmlformats.org/officeDocument/2006/math">
                    <m:f>
                      <m:fPr>
                        <m:ctrlPr>
                          <a:rPr lang="en-IN" b="0" i="1" smtClean="0">
                            <a:latin typeface="Cambria Math" panose="02040503050406030204" pitchFamily="18" charset="0"/>
                          </a:rPr>
                        </m:ctrlPr>
                      </m:fPr>
                      <m:num>
                        <m:r>
                          <a:rPr lang="en-IN" i="1">
                            <a:latin typeface="Cambria Math" panose="02040503050406030204" pitchFamily="18" charset="0"/>
                          </a:rPr>
                          <m:t>√3</m:t>
                        </m:r>
                      </m:num>
                      <m:den>
                        <m:r>
                          <a:rPr lang="en-IN" b="0" i="1" smtClean="0">
                            <a:latin typeface="Cambria Math" panose="02040503050406030204" pitchFamily="18" charset="0"/>
                          </a:rPr>
                          <m:t>2</m:t>
                        </m:r>
                      </m:den>
                    </m:f>
                  </m:oMath>
                </a14:m>
                <a:r>
                  <a:rPr lang="en-US"/>
                  <a:t>, </a:t>
                </a:r>
                <a14:m>
                  <m:oMath xmlns:m="http://schemas.openxmlformats.org/officeDocument/2006/math">
                    <m:r>
                      <a:rPr lang="en-IN" b="0" i="1" smtClean="0">
                        <a:latin typeface="Cambria Math" panose="02040503050406030204" pitchFamily="18" charset="0"/>
                      </a:rPr>
                      <m:t>−</m:t>
                    </m:r>
                    <m:f>
                      <m:fPr>
                        <m:ctrlPr>
                          <a:rPr lang="en-IN" b="0" i="1" smtClean="0">
                            <a:latin typeface="Cambria Math" panose="02040503050406030204" pitchFamily="18" charset="0"/>
                          </a:rPr>
                        </m:ctrlPr>
                      </m:fPr>
                      <m:num>
                        <m:r>
                          <a:rPr lang="en-IN" b="0" i="1" smtClean="0">
                            <a:latin typeface="Cambria Math" panose="02040503050406030204" pitchFamily="18" charset="0"/>
                          </a:rPr>
                          <m:t>1</m:t>
                        </m:r>
                      </m:num>
                      <m:den>
                        <m:r>
                          <a:rPr lang="en-IN" b="0" i="1" smtClean="0">
                            <a:latin typeface="Cambria Math" panose="02040503050406030204" pitchFamily="18" charset="0"/>
                          </a:rPr>
                          <m:t>2</m:t>
                        </m:r>
                      </m:den>
                    </m:f>
                    <m:r>
                      <a:rPr lang="en-IN" b="0" i="1" smtClean="0">
                        <a:latin typeface="Cambria Math" panose="02040503050406030204" pitchFamily="18" charset="0"/>
                      </a:rPr>
                      <m:t>, 0 , 0</m:t>
                    </m:r>
                  </m:oMath>
                </a14:m>
                <a:r>
                  <a:rPr lang="en-IN"/>
                  <a:t>) ---- </a:t>
                </a:r>
                <a:r>
                  <a:rPr lang="en-US"/>
                  <a:t>Determinant is -3</a:t>
                </a:r>
                <a:endParaRPr lang="en-IN"/>
              </a:p>
              <a:p>
                <a:r>
                  <a:rPr lang="en-IN"/>
                  <a:t>(iv) </a:t>
                </a:r>
                <a:r>
                  <a:rPr lang="en-US"/>
                  <a:t>( -</a:t>
                </a:r>
                <a14:m>
                  <m:oMath xmlns:m="http://schemas.openxmlformats.org/officeDocument/2006/math">
                    <m:f>
                      <m:fPr>
                        <m:ctrlPr>
                          <a:rPr lang="en-IN" i="1">
                            <a:latin typeface="Cambria Math" panose="02040503050406030204" pitchFamily="18" charset="0"/>
                          </a:rPr>
                        </m:ctrlPr>
                      </m:fPr>
                      <m:num>
                        <m:r>
                          <a:rPr lang="en-IN" i="1">
                            <a:latin typeface="Cambria Math" panose="02040503050406030204" pitchFamily="18" charset="0"/>
                          </a:rPr>
                          <m:t>√3</m:t>
                        </m:r>
                      </m:num>
                      <m:den>
                        <m:r>
                          <a:rPr lang="en-IN" i="1">
                            <a:latin typeface="Cambria Math" panose="02040503050406030204" pitchFamily="18" charset="0"/>
                          </a:rPr>
                          <m:t>2</m:t>
                        </m:r>
                      </m:den>
                    </m:f>
                  </m:oMath>
                </a14:m>
                <a:r>
                  <a:rPr lang="en-US"/>
                  <a:t>, </a:t>
                </a:r>
                <a14:m>
                  <m:oMath xmlns:m="http://schemas.openxmlformats.org/officeDocument/2006/math">
                    <m:r>
                      <a:rPr lang="en-IN" i="1">
                        <a:latin typeface="Cambria Math" panose="02040503050406030204" pitchFamily="18" charset="0"/>
                      </a:rPr>
                      <m:t>−</m:t>
                    </m:r>
                    <m:f>
                      <m:fPr>
                        <m:ctrlPr>
                          <a:rPr lang="en-IN" i="1">
                            <a:latin typeface="Cambria Math" panose="02040503050406030204" pitchFamily="18" charset="0"/>
                          </a:rPr>
                        </m:ctrlPr>
                      </m:fPr>
                      <m:num>
                        <m:r>
                          <a:rPr lang="en-IN" i="1">
                            <a:latin typeface="Cambria Math" panose="02040503050406030204" pitchFamily="18" charset="0"/>
                          </a:rPr>
                          <m:t>1</m:t>
                        </m:r>
                      </m:num>
                      <m:den>
                        <m:r>
                          <a:rPr lang="en-IN" i="1">
                            <a:latin typeface="Cambria Math" panose="02040503050406030204" pitchFamily="18" charset="0"/>
                          </a:rPr>
                          <m:t>2</m:t>
                        </m:r>
                      </m:den>
                    </m:f>
                    <m:r>
                      <a:rPr lang="en-IN" i="1">
                        <a:latin typeface="Cambria Math" panose="02040503050406030204" pitchFamily="18" charset="0"/>
                      </a:rPr>
                      <m:t>, 0 , 0</m:t>
                    </m:r>
                  </m:oMath>
                </a14:m>
                <a:r>
                  <a:rPr lang="en-US"/>
                  <a:t>) ----Determinant is -3</a:t>
                </a:r>
                <a:endParaRPr lang="en-IN"/>
              </a:p>
              <a:p>
                <a:endParaRPr lang="en-IN"/>
              </a:p>
              <a:p>
                <a:endParaRPr lang="en-IN"/>
              </a:p>
              <a:p>
                <a:endParaRPr lang="en-IN"/>
              </a:p>
            </p:txBody>
          </p:sp>
        </mc:Choice>
        <mc:Fallback xmlns="">
          <p:sp>
            <p:nvSpPr>
              <p:cNvPr id="6" name="Text Placeholder 5">
                <a:extLst>
                  <a:ext uri="{FF2B5EF4-FFF2-40B4-BE49-F238E27FC236}">
                    <a16:creationId xmlns:a16="http://schemas.microsoft.com/office/drawing/2014/main" id="{D8BADBD9-3060-9374-E0B8-D6AABA629103}"/>
                  </a:ext>
                </a:extLst>
              </p:cNvPr>
              <p:cNvSpPr>
                <a:spLocks noGrp="1" noRot="1" noChangeAspect="1" noMove="1" noResize="1" noEditPoints="1" noAdjustHandles="1" noChangeArrowheads="1" noChangeShapeType="1" noTextEdit="1"/>
              </p:cNvSpPr>
              <p:nvPr>
                <p:ph type="body" sz="half" idx="2"/>
              </p:nvPr>
            </p:nvSpPr>
            <p:spPr>
              <a:xfrm>
                <a:off x="880934" y="3176833"/>
                <a:ext cx="10016451" cy="3233394"/>
              </a:xfrm>
              <a:blipFill>
                <a:blip r:embed="rId4"/>
                <a:stretch>
                  <a:fillRect l="-609" t="-2448"/>
                </a:stretch>
              </a:blipFill>
            </p:spPr>
            <p:txBody>
              <a:bodyPr/>
              <a:lstStyle/>
              <a:p>
                <a:r>
                  <a:rPr lang="en-US">
                    <a:noFill/>
                  </a:rPr>
                  <a:t> </a:t>
                </a:r>
              </a:p>
            </p:txBody>
          </p:sp>
        </mc:Fallback>
      </mc:AlternateContent>
    </p:spTree>
    <p:extLst>
      <p:ext uri="{BB962C8B-B14F-4D97-AF65-F5344CB8AC3E}">
        <p14:creationId xmlns:p14="http://schemas.microsoft.com/office/powerpoint/2010/main" val="1807679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B316D9F-8907-B261-1F91-C93369E571D5}"/>
              </a:ext>
            </a:extLst>
          </p:cNvPr>
          <p:cNvSpPr>
            <a:spLocks noGrp="1"/>
          </p:cNvSpPr>
          <p:nvPr>
            <p:ph type="body" sz="half" idx="2"/>
          </p:nvPr>
        </p:nvSpPr>
        <p:spPr>
          <a:xfrm>
            <a:off x="777240" y="802640"/>
            <a:ext cx="9850120" cy="5066347"/>
          </a:xfrm>
        </p:spPr>
        <p:txBody>
          <a:bodyPr/>
          <a:lstStyle/>
          <a:p>
            <a:r>
              <a:rPr lang="en-IN"/>
              <a:t>Now let’s calculate the stability of the fixed points using Trace and Determinants :</a:t>
            </a:r>
          </a:p>
          <a:p>
            <a:r>
              <a:rPr lang="en-IN"/>
              <a:t>If the determinant is negative, it is a saddle point, and if the Determinant is positive and the Trace is 0, it is a center.</a:t>
            </a:r>
          </a:p>
          <a:p>
            <a:endParaRPr lang="en-IN"/>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51304EAB-41E3-521A-0734-E5AB1211F8E6}"/>
                  </a:ext>
                </a:extLst>
              </p:cNvPr>
              <p:cNvSpPr txBox="1"/>
              <p:nvPr/>
            </p:nvSpPr>
            <p:spPr>
              <a:xfrm>
                <a:off x="1676400" y="2312412"/>
                <a:ext cx="7934960" cy="3742948"/>
              </a:xfrm>
              <a:prstGeom prst="rect">
                <a:avLst/>
              </a:prstGeom>
              <a:noFill/>
            </p:spPr>
            <p:txBody>
              <a:bodyPr wrap="square">
                <a:spAutoFit/>
              </a:bodyPr>
              <a:lstStyle/>
              <a:p>
                <a:r>
                  <a:rPr lang="en-IN"/>
                  <a:t>When the fixed points are</a:t>
                </a:r>
              </a:p>
              <a:p>
                <a:endParaRPr lang="en-IN"/>
              </a:p>
              <a:p>
                <a:r>
                  <a:rPr lang="en-IN"/>
                  <a:t> (i)</a:t>
                </a:r>
                <a:r>
                  <a:rPr lang="en-US"/>
                  <a:t> ( 0, 0, 0, 0) --- Determinant is +1 ---- Trace = 0 ----- Linear center</a:t>
                </a:r>
              </a:p>
              <a:p>
                <a:endParaRPr lang="en-IN"/>
              </a:p>
              <a:p>
                <a:r>
                  <a:rPr lang="en-IN"/>
                  <a:t>(ii) (</a:t>
                </a:r>
                <a:r>
                  <a:rPr lang="en-US"/>
                  <a:t>0, 1, 0, 0) --- Determinant is -3 ---- Trace = 0 ------ Saddle node</a:t>
                </a:r>
              </a:p>
              <a:p>
                <a:endParaRPr lang="en-IN"/>
              </a:p>
              <a:p>
                <a:r>
                  <a:rPr lang="en-IN"/>
                  <a:t>(iii)</a:t>
                </a:r>
                <a:r>
                  <a:rPr lang="en-US"/>
                  <a:t> (</a:t>
                </a:r>
                <a14:m>
                  <m:oMath xmlns:m="http://schemas.openxmlformats.org/officeDocument/2006/math">
                    <m:f>
                      <m:fPr>
                        <m:ctrlPr>
                          <a:rPr lang="en-IN" b="0" i="1" smtClean="0">
                            <a:latin typeface="Cambria Math" panose="02040503050406030204" pitchFamily="18" charset="0"/>
                          </a:rPr>
                        </m:ctrlPr>
                      </m:fPr>
                      <m:num>
                        <m:r>
                          <a:rPr lang="en-IN" i="1">
                            <a:latin typeface="Cambria Math" panose="02040503050406030204" pitchFamily="18" charset="0"/>
                          </a:rPr>
                          <m:t>√3</m:t>
                        </m:r>
                      </m:num>
                      <m:den>
                        <m:r>
                          <a:rPr lang="en-IN" b="0" i="1" smtClean="0">
                            <a:latin typeface="Cambria Math" panose="02040503050406030204" pitchFamily="18" charset="0"/>
                          </a:rPr>
                          <m:t>2</m:t>
                        </m:r>
                      </m:den>
                    </m:f>
                  </m:oMath>
                </a14:m>
                <a:r>
                  <a:rPr lang="en-US"/>
                  <a:t>, </a:t>
                </a:r>
                <a14:m>
                  <m:oMath xmlns:m="http://schemas.openxmlformats.org/officeDocument/2006/math">
                    <m:r>
                      <a:rPr lang="en-IN" b="0" i="1" smtClean="0">
                        <a:latin typeface="Cambria Math" panose="02040503050406030204" pitchFamily="18" charset="0"/>
                      </a:rPr>
                      <m:t>−</m:t>
                    </m:r>
                    <m:f>
                      <m:fPr>
                        <m:ctrlPr>
                          <a:rPr lang="en-IN" b="0" i="1" smtClean="0">
                            <a:latin typeface="Cambria Math" panose="02040503050406030204" pitchFamily="18" charset="0"/>
                          </a:rPr>
                        </m:ctrlPr>
                      </m:fPr>
                      <m:num>
                        <m:r>
                          <a:rPr lang="en-IN" b="0" i="1" smtClean="0">
                            <a:latin typeface="Cambria Math" panose="02040503050406030204" pitchFamily="18" charset="0"/>
                          </a:rPr>
                          <m:t>1</m:t>
                        </m:r>
                      </m:num>
                      <m:den>
                        <m:r>
                          <a:rPr lang="en-IN" b="0" i="1" smtClean="0">
                            <a:latin typeface="Cambria Math" panose="02040503050406030204" pitchFamily="18" charset="0"/>
                          </a:rPr>
                          <m:t>2</m:t>
                        </m:r>
                      </m:den>
                    </m:f>
                    <m:r>
                      <a:rPr lang="en-IN" b="0" i="1" smtClean="0">
                        <a:latin typeface="Cambria Math" panose="02040503050406030204" pitchFamily="18" charset="0"/>
                      </a:rPr>
                      <m:t>, 0 , 0</m:t>
                    </m:r>
                  </m:oMath>
                </a14:m>
                <a:r>
                  <a:rPr lang="en-IN"/>
                  <a:t>) ---- </a:t>
                </a:r>
                <a:r>
                  <a:rPr lang="en-US"/>
                  <a:t>Determinant is -3 ---- Trace = 0 ------ Saddle node</a:t>
                </a:r>
              </a:p>
              <a:p>
                <a:endParaRPr lang="en-IN"/>
              </a:p>
              <a:p>
                <a:r>
                  <a:rPr lang="en-IN"/>
                  <a:t>(iv) </a:t>
                </a:r>
                <a:r>
                  <a:rPr lang="en-US"/>
                  <a:t>( -</a:t>
                </a:r>
                <a14:m>
                  <m:oMath xmlns:m="http://schemas.openxmlformats.org/officeDocument/2006/math">
                    <m:f>
                      <m:fPr>
                        <m:ctrlPr>
                          <a:rPr lang="en-IN" i="1">
                            <a:latin typeface="Cambria Math" panose="02040503050406030204" pitchFamily="18" charset="0"/>
                          </a:rPr>
                        </m:ctrlPr>
                      </m:fPr>
                      <m:num>
                        <m:r>
                          <a:rPr lang="en-IN" i="1">
                            <a:latin typeface="Cambria Math" panose="02040503050406030204" pitchFamily="18" charset="0"/>
                          </a:rPr>
                          <m:t>√3</m:t>
                        </m:r>
                      </m:num>
                      <m:den>
                        <m:r>
                          <a:rPr lang="en-IN" i="1">
                            <a:latin typeface="Cambria Math" panose="02040503050406030204" pitchFamily="18" charset="0"/>
                          </a:rPr>
                          <m:t>2</m:t>
                        </m:r>
                      </m:den>
                    </m:f>
                  </m:oMath>
                </a14:m>
                <a:r>
                  <a:rPr lang="en-US"/>
                  <a:t>, </a:t>
                </a:r>
                <a14:m>
                  <m:oMath xmlns:m="http://schemas.openxmlformats.org/officeDocument/2006/math">
                    <m:r>
                      <a:rPr lang="en-IN" i="1">
                        <a:latin typeface="Cambria Math" panose="02040503050406030204" pitchFamily="18" charset="0"/>
                      </a:rPr>
                      <m:t>−</m:t>
                    </m:r>
                    <m:f>
                      <m:fPr>
                        <m:ctrlPr>
                          <a:rPr lang="en-IN" i="1">
                            <a:latin typeface="Cambria Math" panose="02040503050406030204" pitchFamily="18" charset="0"/>
                          </a:rPr>
                        </m:ctrlPr>
                      </m:fPr>
                      <m:num>
                        <m:r>
                          <a:rPr lang="en-IN" i="1">
                            <a:latin typeface="Cambria Math" panose="02040503050406030204" pitchFamily="18" charset="0"/>
                          </a:rPr>
                          <m:t>1</m:t>
                        </m:r>
                      </m:num>
                      <m:den>
                        <m:r>
                          <a:rPr lang="en-IN" i="1">
                            <a:latin typeface="Cambria Math" panose="02040503050406030204" pitchFamily="18" charset="0"/>
                          </a:rPr>
                          <m:t>2</m:t>
                        </m:r>
                      </m:den>
                    </m:f>
                    <m:r>
                      <a:rPr lang="en-IN" i="1">
                        <a:latin typeface="Cambria Math" panose="02040503050406030204" pitchFamily="18" charset="0"/>
                      </a:rPr>
                      <m:t>, 0 , 0</m:t>
                    </m:r>
                  </m:oMath>
                </a14:m>
                <a:r>
                  <a:rPr lang="en-US"/>
                  <a:t>) ----Determinant is -3 ---- Trace = 0 ------ Saddle node</a:t>
                </a:r>
              </a:p>
              <a:p>
                <a:endParaRPr lang="en-US"/>
              </a:p>
              <a:p>
                <a:endParaRPr lang="en-IN"/>
              </a:p>
              <a:p>
                <a:endParaRPr lang="en-IN"/>
              </a:p>
            </p:txBody>
          </p:sp>
        </mc:Choice>
        <mc:Fallback xmlns="">
          <p:sp>
            <p:nvSpPr>
              <p:cNvPr id="8" name="TextBox 7">
                <a:extLst>
                  <a:ext uri="{FF2B5EF4-FFF2-40B4-BE49-F238E27FC236}">
                    <a16:creationId xmlns:a16="http://schemas.microsoft.com/office/drawing/2014/main" id="{51304EAB-41E3-521A-0734-E5AB1211F8E6}"/>
                  </a:ext>
                </a:extLst>
              </p:cNvPr>
              <p:cNvSpPr txBox="1">
                <a:spLocks noRot="1" noChangeAspect="1" noMove="1" noResize="1" noEditPoints="1" noAdjustHandles="1" noChangeArrowheads="1" noChangeShapeType="1" noTextEdit="1"/>
              </p:cNvSpPr>
              <p:nvPr/>
            </p:nvSpPr>
            <p:spPr>
              <a:xfrm>
                <a:off x="1676400" y="2312412"/>
                <a:ext cx="7934960" cy="3742948"/>
              </a:xfrm>
              <a:prstGeom prst="rect">
                <a:avLst/>
              </a:prstGeom>
              <a:blipFill>
                <a:blip r:embed="rId2"/>
                <a:stretch>
                  <a:fillRect l="-614" t="-814"/>
                </a:stretch>
              </a:blipFill>
            </p:spPr>
            <p:txBody>
              <a:bodyPr/>
              <a:lstStyle/>
              <a:p>
                <a:r>
                  <a:rPr lang="en-US">
                    <a:noFill/>
                  </a:rPr>
                  <a:t> </a:t>
                </a:r>
              </a:p>
            </p:txBody>
          </p:sp>
        </mc:Fallback>
      </mc:AlternateContent>
    </p:spTree>
    <p:extLst>
      <p:ext uri="{BB962C8B-B14F-4D97-AF65-F5344CB8AC3E}">
        <p14:creationId xmlns:p14="http://schemas.microsoft.com/office/powerpoint/2010/main" val="379614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0F9D3-03FF-B716-7D45-A72C14366722}"/>
              </a:ext>
            </a:extLst>
          </p:cNvPr>
          <p:cNvSpPr>
            <a:spLocks noGrp="1"/>
          </p:cNvSpPr>
          <p:nvPr>
            <p:ph type="title"/>
          </p:nvPr>
        </p:nvSpPr>
        <p:spPr/>
        <p:txBody>
          <a:bodyPr>
            <a:normAutofit fontScale="90000"/>
          </a:bodyPr>
          <a:lstStyle/>
          <a:p>
            <a:r>
              <a:rPr lang="en-US">
                <a:solidFill>
                  <a:srgbClr val="392026"/>
                </a:solidFill>
                <a:ea typeface="+mj-lt"/>
                <a:cs typeface="+mj-lt"/>
              </a:rPr>
              <a:t>Comparison with the Potential Heatmap</a:t>
            </a:r>
            <a:endParaRPr lang="en-US"/>
          </a:p>
        </p:txBody>
      </p:sp>
      <p:sp>
        <p:nvSpPr>
          <p:cNvPr id="5" name="Content Placeholder 2">
            <a:extLst>
              <a:ext uri="{FF2B5EF4-FFF2-40B4-BE49-F238E27FC236}">
                <a16:creationId xmlns:a16="http://schemas.microsoft.com/office/drawing/2014/main" id="{9CC20BCB-3363-234F-ADB0-512BADECE9E8}"/>
              </a:ext>
            </a:extLst>
          </p:cNvPr>
          <p:cNvSpPr>
            <a:spLocks noGrp="1"/>
          </p:cNvSpPr>
          <p:nvPr>
            <p:ph sz="half" idx="1"/>
          </p:nvPr>
        </p:nvSpPr>
        <p:spPr>
          <a:xfrm>
            <a:off x="6370320" y="1825625"/>
            <a:ext cx="5066030" cy="4351338"/>
          </a:xfrm>
        </p:spPr>
        <p:txBody>
          <a:bodyPr>
            <a:normAutofit/>
          </a:bodyPr>
          <a:lstStyle/>
          <a:p>
            <a:pPr marL="0" indent="0">
              <a:buNone/>
            </a:pPr>
            <a:r>
              <a:rPr lang="en-US"/>
              <a:t>We have calculated the Heatmap as a function of position here :</a:t>
            </a:r>
          </a:p>
          <a:p>
            <a:pPr marL="0" indent="0">
              <a:buNone/>
            </a:pPr>
            <a:endParaRPr lang="en-US"/>
          </a:p>
          <a:p>
            <a:pPr marL="0" indent="0">
              <a:buNone/>
            </a:pPr>
            <a:r>
              <a:rPr lang="en-US"/>
              <a:t>The white lines visible are the constant energy trajectories.</a:t>
            </a:r>
          </a:p>
          <a:p>
            <a:pPr marL="0" indent="0">
              <a:buNone/>
            </a:pPr>
            <a:endParaRPr lang="en-US"/>
          </a:p>
          <a:p>
            <a:pPr marL="0" indent="0">
              <a:buNone/>
            </a:pPr>
            <a:r>
              <a:rPr lang="en-US"/>
              <a:t>As we have seen for case – (</a:t>
            </a:r>
            <a:r>
              <a:rPr lang="en-US" err="1"/>
              <a:t>i</a:t>
            </a:r>
            <a:r>
              <a:rPr lang="en-US"/>
              <a:t>), there are white lines making closed loops around the center, but for cases (ii), (iii), and (iv), we can see that these lines are diverging, making it a saddle point in stability analysis.</a:t>
            </a:r>
          </a:p>
        </p:txBody>
      </p:sp>
      <p:pic>
        <p:nvPicPr>
          <p:cNvPr id="10" name="Picture 9">
            <a:extLst>
              <a:ext uri="{FF2B5EF4-FFF2-40B4-BE49-F238E27FC236}">
                <a16:creationId xmlns:a16="http://schemas.microsoft.com/office/drawing/2014/main" id="{F79FFE57-50EB-EDD8-07B5-B83E180CBB56}"/>
              </a:ext>
            </a:extLst>
          </p:cNvPr>
          <p:cNvPicPr>
            <a:picLocks noChangeAspect="1"/>
          </p:cNvPicPr>
          <p:nvPr/>
        </p:nvPicPr>
        <p:blipFill>
          <a:blip r:embed="rId2"/>
          <a:stretch>
            <a:fillRect/>
          </a:stretch>
        </p:blipFill>
        <p:spPr>
          <a:xfrm>
            <a:off x="378278" y="1465007"/>
            <a:ext cx="5717722" cy="4909881"/>
          </a:xfrm>
          <a:prstGeom prst="rect">
            <a:avLst/>
          </a:prstGeom>
        </p:spPr>
      </p:pic>
    </p:spTree>
    <p:extLst>
      <p:ext uri="{BB962C8B-B14F-4D97-AF65-F5344CB8AC3E}">
        <p14:creationId xmlns:p14="http://schemas.microsoft.com/office/powerpoint/2010/main" val="3654372691"/>
      </p:ext>
    </p:extLst>
  </p:cSld>
  <p:clrMapOvr>
    <a:masterClrMapping/>
  </p:clrMapOvr>
</p:sld>
</file>

<file path=ppt/theme/theme1.xml><?xml version="1.0" encoding="utf-8"?>
<a:theme xmlns:a="http://schemas.openxmlformats.org/drawingml/2006/main" name="ConfettiVTI">
  <a:themeElements>
    <a:clrScheme name="AnalogousFromDarkSeedLeftStep">
      <a:dk1>
        <a:srgbClr val="000000"/>
      </a:dk1>
      <a:lt1>
        <a:srgbClr val="FFFFFF"/>
      </a:lt1>
      <a:dk2>
        <a:srgbClr val="392026"/>
      </a:dk2>
      <a:lt2>
        <a:srgbClr val="E2E4E8"/>
      </a:lt2>
      <a:accent1>
        <a:srgbClr val="D7942F"/>
      </a:accent1>
      <a:accent2>
        <a:srgbClr val="CE401F"/>
      </a:accent2>
      <a:accent3>
        <a:srgbClr val="DF3058"/>
      </a:accent3>
      <a:accent4>
        <a:srgbClr val="CE1F8F"/>
      </a:accent4>
      <a:accent5>
        <a:srgbClr val="D530DF"/>
      </a:accent5>
      <a:accent6>
        <a:srgbClr val="7A1FCE"/>
      </a:accent6>
      <a:hlink>
        <a:srgbClr val="BF3FB1"/>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fettiVTI" id="{B5618F7C-B4F0-4D28-83B4-440D0519681F}" vid="{5F84EFDF-E14E-48C6-955C-990A32085A7F}"/>
    </a:ext>
  </a:extLst>
</a:theme>
</file>

<file path=docProps/app.xml><?xml version="1.0" encoding="utf-8"?>
<Properties xmlns="http://schemas.openxmlformats.org/officeDocument/2006/extended-properties" xmlns:vt="http://schemas.openxmlformats.org/officeDocument/2006/docPropsVTypes">
  <TotalTime>0</TotalTime>
  <Words>1757</Words>
  <Application>Microsoft Office PowerPoint</Application>
  <PresentationFormat>Widescreen</PresentationFormat>
  <Paragraphs>155</Paragraphs>
  <Slides>21</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Cambria Math</vt:lpstr>
      <vt:lpstr>Gill Sans Nova</vt:lpstr>
      <vt:lpstr>Tahoma</vt:lpstr>
      <vt:lpstr>Wingdings</vt:lpstr>
      <vt:lpstr>ConfettiVTI</vt:lpstr>
      <vt:lpstr>Chaos in the Henon Heiles System</vt:lpstr>
      <vt:lpstr>Introduction</vt:lpstr>
      <vt:lpstr>PowerPoint Presentation</vt:lpstr>
      <vt:lpstr>Hénon Heiles System</vt:lpstr>
      <vt:lpstr>Deriving the Equations of Motion</vt:lpstr>
      <vt:lpstr>Fixed Point Analysis</vt:lpstr>
      <vt:lpstr>PowerPoint Presentation</vt:lpstr>
      <vt:lpstr>PowerPoint Presentation</vt:lpstr>
      <vt:lpstr>Comparison with the Potential Heatmap</vt:lpstr>
      <vt:lpstr>KAM Theorem</vt:lpstr>
      <vt:lpstr>Relation between KAM Theorem and Henon-Helies</vt:lpstr>
      <vt:lpstr>Construction of Poincare maps</vt:lpstr>
      <vt:lpstr>Numerical Calculations</vt:lpstr>
      <vt:lpstr>Results of Numerical Calculations</vt:lpstr>
      <vt:lpstr>Results of Numerical Calculations</vt:lpstr>
      <vt:lpstr>Results of Numerical Calculations</vt:lpstr>
      <vt:lpstr>The Poincare Map</vt:lpstr>
      <vt:lpstr>Zoomed In Poincare Map</vt:lpstr>
      <vt:lpstr>Zoomed In Poincare Map</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Sasi Mitra</dc:creator>
  <cp:lastModifiedBy>Sasi Mitra</cp:lastModifiedBy>
  <cp:revision>2</cp:revision>
  <dcterms:created xsi:type="dcterms:W3CDTF">2024-04-17T18:55:11Z</dcterms:created>
  <dcterms:modified xsi:type="dcterms:W3CDTF">2024-04-20T23:16:41Z</dcterms:modified>
</cp:coreProperties>
</file>

<file path=docProps/thumbnail.jpeg>
</file>